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1" r:id="rId2"/>
    <p:sldMasterId id="2147483693" r:id="rId3"/>
    <p:sldMasterId id="2147483704" r:id="rId4"/>
    <p:sldMasterId id="2147483699" r:id="rId5"/>
    <p:sldMasterId id="2147483695" r:id="rId6"/>
  </p:sldMasterIdLst>
  <p:notesMasterIdLst>
    <p:notesMasterId r:id="rId60"/>
  </p:notesMasterIdLst>
  <p:sldIdLst>
    <p:sldId id="259" r:id="rId7"/>
    <p:sldId id="273" r:id="rId8"/>
    <p:sldId id="284" r:id="rId9"/>
    <p:sldId id="282" r:id="rId10"/>
    <p:sldId id="275" r:id="rId11"/>
    <p:sldId id="293" r:id="rId12"/>
    <p:sldId id="274" r:id="rId13"/>
    <p:sldId id="276" r:id="rId14"/>
    <p:sldId id="277" r:id="rId15"/>
    <p:sldId id="292" r:id="rId16"/>
    <p:sldId id="281" r:id="rId17"/>
    <p:sldId id="285" r:id="rId18"/>
    <p:sldId id="287" r:id="rId19"/>
    <p:sldId id="286" r:id="rId20"/>
    <p:sldId id="288" r:id="rId21"/>
    <p:sldId id="289" r:id="rId22"/>
    <p:sldId id="290" r:id="rId23"/>
    <p:sldId id="279" r:id="rId24"/>
    <p:sldId id="331" r:id="rId25"/>
    <p:sldId id="295" r:id="rId26"/>
    <p:sldId id="297" r:id="rId27"/>
    <p:sldId id="299" r:id="rId28"/>
    <p:sldId id="328" r:id="rId29"/>
    <p:sldId id="309" r:id="rId30"/>
    <p:sldId id="310" r:id="rId31"/>
    <p:sldId id="298" r:id="rId32"/>
    <p:sldId id="296" r:id="rId33"/>
    <p:sldId id="308" r:id="rId34"/>
    <p:sldId id="307" r:id="rId35"/>
    <p:sldId id="306" r:id="rId36"/>
    <p:sldId id="305" r:id="rId37"/>
    <p:sldId id="304" r:id="rId38"/>
    <p:sldId id="303" r:id="rId39"/>
    <p:sldId id="329" r:id="rId40"/>
    <p:sldId id="330" r:id="rId41"/>
    <p:sldId id="332" r:id="rId42"/>
    <p:sldId id="312" r:id="rId43"/>
    <p:sldId id="335" r:id="rId44"/>
    <p:sldId id="336" r:id="rId45"/>
    <p:sldId id="337" r:id="rId46"/>
    <p:sldId id="338" r:id="rId47"/>
    <p:sldId id="341" r:id="rId48"/>
    <p:sldId id="333" r:id="rId49"/>
    <p:sldId id="317" r:id="rId50"/>
    <p:sldId id="318" r:id="rId51"/>
    <p:sldId id="319" r:id="rId52"/>
    <p:sldId id="320" r:id="rId53"/>
    <p:sldId id="334" r:id="rId54"/>
    <p:sldId id="322" r:id="rId55"/>
    <p:sldId id="323" r:id="rId56"/>
    <p:sldId id="324" r:id="rId57"/>
    <p:sldId id="325" r:id="rId58"/>
    <p:sldId id="342" r:id="rId59"/>
  </p:sldIdLst>
  <p:sldSz cx="9144000" cy="6858000" type="screen4x3"/>
  <p:notesSz cx="7010400" cy="9296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>
          <p15:clr>
            <a:srgbClr val="A4A3A4"/>
          </p15:clr>
        </p15:guide>
        <p15:guide id="2" orient="horz" pos="3974">
          <p15:clr>
            <a:srgbClr val="A4A3A4"/>
          </p15:clr>
        </p15:guide>
        <p15:guide id="3" pos="385">
          <p15:clr>
            <a:srgbClr val="A4A3A4"/>
          </p15:clr>
        </p15:guide>
        <p15:guide id="4" pos="53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11" userDrawn="1">
          <p15:clr>
            <a:srgbClr val="A4A3A4"/>
          </p15:clr>
        </p15:guide>
        <p15:guide id="2" pos="2228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B2"/>
    <a:srgbClr val="005BBB"/>
    <a:srgbClr val="0067B0"/>
    <a:srgbClr val="5EB6E4"/>
    <a:srgbClr val="C6D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93023" autoAdjust="0"/>
  </p:normalViewPr>
  <p:slideViewPr>
    <p:cSldViewPr showGuides="1">
      <p:cViewPr varScale="1">
        <p:scale>
          <a:sx n="104" d="100"/>
          <a:sy n="104" d="100"/>
        </p:scale>
        <p:origin x="930" y="114"/>
      </p:cViewPr>
      <p:guideLst>
        <p:guide orient="horz" pos="527"/>
        <p:guide orient="horz" pos="3974"/>
        <p:guide pos="385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3564" y="-96"/>
      </p:cViewPr>
      <p:guideLst>
        <p:guide orient="horz" pos="2711"/>
        <p:guide pos="2228"/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7840" cy="464820"/>
          </a:xfrm>
          <a:prstGeom prst="rect">
            <a:avLst/>
          </a:prstGeom>
        </p:spPr>
        <p:txBody>
          <a:bodyPr vert="horz" lIns="89432" tIns="44716" rIns="89432" bIns="44716" rtlCol="0"/>
          <a:lstStyle>
            <a:lvl1pPr algn="l">
              <a:defRPr sz="11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4820"/>
          </a:xfrm>
          <a:prstGeom prst="rect">
            <a:avLst/>
          </a:prstGeom>
        </p:spPr>
        <p:txBody>
          <a:bodyPr vert="horz" lIns="89432" tIns="44716" rIns="89432" bIns="44716" rtlCol="0"/>
          <a:lstStyle>
            <a:lvl1pPr algn="r">
              <a:defRPr sz="1100"/>
            </a:lvl1pPr>
          </a:lstStyle>
          <a:p>
            <a:fld id="{0E1B12D2-06AE-4C30-81A9-FD8285E4E013}" type="datetimeFigureOut">
              <a:rPr lang="cs-CZ" smtClean="0"/>
              <a:t>15.2.2018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432" tIns="44716" rIns="89432" bIns="44716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89432" tIns="44716" rIns="89432" bIns="44716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4820"/>
          </a:xfrm>
          <a:prstGeom prst="rect">
            <a:avLst/>
          </a:prstGeom>
        </p:spPr>
        <p:txBody>
          <a:bodyPr vert="horz" lIns="89432" tIns="44716" rIns="89432" bIns="44716" rtlCol="0" anchor="b"/>
          <a:lstStyle>
            <a:lvl1pPr algn="l">
              <a:defRPr sz="11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89432" tIns="44716" rIns="89432" bIns="44716" rtlCol="0" anchor="b"/>
          <a:lstStyle>
            <a:lvl1pPr algn="r">
              <a:defRPr sz="1100"/>
            </a:lvl1pPr>
          </a:lstStyle>
          <a:p>
            <a:fld id="{A049C0E5-CC13-4C6D-8298-56AE4DABF0A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530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818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426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216" y="1100028"/>
            <a:ext cx="7853355" cy="574675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1216" y="1684800"/>
            <a:ext cx="7858572" cy="476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724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613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721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216" y="1100028"/>
            <a:ext cx="7853355" cy="574675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1216" y="1684800"/>
            <a:ext cx="7858572" cy="476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0096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32656"/>
            <a:ext cx="78486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 předlohy nadpisů.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11188" y="928800"/>
            <a:ext cx="7848600" cy="494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0965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E:\_ZAKAZKY\RCMT\09_powerpoint listopad2016\mocne do ppt\vnitrek_pozadi_04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_ZAKAZKY\RCMT\09_powerpoint listopad2016\mocne do ppt\logo-cvut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9"/>
            <a:ext cx="153103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_ZAKAZKY\RCMT\09_powerpoint listopad2016\mocne do ppt\logo-rcmt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5544893"/>
            <a:ext cx="1620043" cy="83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10"/>
          <p:cNvCxnSpPr/>
          <p:nvPr userDrawn="1"/>
        </p:nvCxnSpPr>
        <p:spPr>
          <a:xfrm>
            <a:off x="611560" y="5488204"/>
            <a:ext cx="7830801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 userDrawn="1"/>
        </p:nvCxnSpPr>
        <p:spPr>
          <a:xfrm>
            <a:off x="611560" y="6381328"/>
            <a:ext cx="7830801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/>
          <p:cNvSpPr/>
          <p:nvPr userDrawn="1"/>
        </p:nvSpPr>
        <p:spPr>
          <a:xfrm>
            <a:off x="611560" y="5535408"/>
            <a:ext cx="5760640" cy="751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4000"/>
              </a:lnSpc>
              <a:spcBef>
                <a:spcPts val="0"/>
              </a:spcBef>
            </a:pPr>
            <a:r>
              <a:rPr lang="cs-CZ" sz="1200" b="1" cap="none" baseline="0" dirty="0" smtClean="0">
                <a:solidFill>
                  <a:srgbClr val="0065B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www.rcmt.cvut.cz</a:t>
            </a:r>
          </a:p>
          <a:p>
            <a:pPr eaLnBrk="1" hangingPunct="1">
              <a:lnSpc>
                <a:spcPct val="114000"/>
              </a:lnSpc>
              <a:spcBef>
                <a:spcPts val="0"/>
              </a:spcBef>
            </a:pPr>
            <a:r>
              <a:rPr lang="cs-CZ" sz="760" b="0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ČESKÉ VYSOKÉ UČENÍ TECHNICKÉ V PRAZE </a:t>
            </a:r>
            <a:r>
              <a:rPr lang="en-US" sz="760" b="0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| </a:t>
            </a:r>
            <a:r>
              <a:rPr lang="cs-CZ" sz="760" b="0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FAKULTA STROJNÍ</a:t>
            </a:r>
          </a:p>
          <a:p>
            <a:pPr eaLnBrk="1" hangingPunct="1">
              <a:lnSpc>
                <a:spcPct val="114000"/>
              </a:lnSpc>
              <a:spcBef>
                <a:spcPts val="0"/>
              </a:spcBef>
            </a:pPr>
            <a:r>
              <a:rPr lang="cs-CZ" sz="1000" b="1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Ústav výrobních strojů a zařízení | </a:t>
            </a:r>
            <a:r>
              <a:rPr lang="cs-CZ" sz="10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RCMT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Horská 3 | 128 00 Praha 2</a:t>
            </a:r>
            <a:r>
              <a:rPr lang="cs-CZ" sz="800" b="1" cap="none" baseline="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| </a:t>
            </a:r>
            <a:r>
              <a:rPr lang="cs-CZ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Česká republika</a:t>
            </a:r>
            <a:r>
              <a:rPr lang="cs-CZ" sz="800" b="1" cap="none" baseline="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| </a:t>
            </a:r>
            <a:r>
              <a:rPr lang="cs-CZ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tel.: +420 221 990 914</a:t>
            </a:r>
            <a:r>
              <a:rPr lang="cs-CZ" sz="800" b="1" cap="none" baseline="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| </a:t>
            </a:r>
            <a:r>
              <a:rPr lang="cs-CZ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email: info@rcmt.cvut.cz</a:t>
            </a:r>
            <a:endParaRPr lang="cs-CZ" sz="800" b="0" cap="none" baseline="0" dirty="0" smtClean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iming>
    <p:tnLst>
      <p:par>
        <p:cTn id="1" dur="indefinite" restart="never" nodeType="tmRoot"/>
      </p:par>
    </p:tnLst>
  </p:timing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_ZAKAZKY\RCMT\09_powerpoint listopad2016\mocne do ppt\vnitrek_pozadi_03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9"/>
          <a:stretch/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číslo snímku 4"/>
          <p:cNvSpPr txBox="1">
            <a:spLocks/>
          </p:cNvSpPr>
          <p:nvPr/>
        </p:nvSpPr>
        <p:spPr>
          <a:xfrm>
            <a:off x="8748464" y="1257669"/>
            <a:ext cx="395536" cy="428625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Zástupný symbol pro číslo snímku 4"/>
          <p:cNvSpPr txBox="1">
            <a:spLocks/>
          </p:cNvSpPr>
          <p:nvPr/>
        </p:nvSpPr>
        <p:spPr>
          <a:xfrm>
            <a:off x="8496944" y="692696"/>
            <a:ext cx="395536" cy="131876"/>
          </a:xfrm>
          <a:prstGeom prst="rect">
            <a:avLst/>
          </a:prstGeo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5382319-BFB6-45F3-AD7B-EA8A84E56A57}" type="slidenum">
              <a:rPr lang="cs-CZ" sz="900" b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cs-CZ" sz="9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E:\_ZAKAZKY\RCMT\09_powerpoint listopad2016\mocne do ppt\logo-cvu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0" y="290882"/>
            <a:ext cx="1259302" cy="47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_ZAKAZKY\RCMT\09_powerpoint listopad2016\mocne do ppt\logo-rcm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83" y="234221"/>
            <a:ext cx="949315" cy="49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7528730" y="389548"/>
            <a:ext cx="0" cy="159132"/>
          </a:xfrm>
          <a:prstGeom prst="line">
            <a:avLst/>
          </a:prstGeom>
          <a:ln w="508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6300192" y="399722"/>
            <a:ext cx="0" cy="159132"/>
          </a:xfrm>
          <a:prstGeom prst="line">
            <a:avLst/>
          </a:prstGeom>
          <a:ln w="508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/>
          <p:cNvSpPr/>
          <p:nvPr/>
        </p:nvSpPr>
        <p:spPr>
          <a:xfrm>
            <a:off x="6300193" y="371432"/>
            <a:ext cx="1224136" cy="20005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sz="700" b="1" cap="none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www.rcmt.cvut.cz</a:t>
            </a:r>
            <a:endParaRPr lang="cs-CZ" sz="700" b="1" kern="12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cxnSp>
        <p:nvCxnSpPr>
          <p:cNvPr id="25" name="Přímá spojnice 24"/>
          <p:cNvCxnSpPr/>
          <p:nvPr/>
        </p:nvCxnSpPr>
        <p:spPr>
          <a:xfrm>
            <a:off x="305272" y="946800"/>
            <a:ext cx="8515200" cy="0"/>
          </a:xfrm>
          <a:prstGeom prst="line">
            <a:avLst/>
          </a:prstGeom>
          <a:ln w="508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87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3" r:id="rId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101000"/>
        <a:buFont typeface="Arial" pitchFamily="34" charset="0"/>
        <a:buChar char="●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_ZAKAZKY\RCMT\09_powerpoint listopad2016\mocne do ppt\vnitrek_pozadi_02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71"/>
          <a:stretch/>
        </p:blipFill>
        <p:spPr bwMode="auto">
          <a:xfrm>
            <a:off x="5671" y="5988201"/>
            <a:ext cx="9144000" cy="86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číslo snímku 4"/>
          <p:cNvSpPr txBox="1">
            <a:spLocks/>
          </p:cNvSpPr>
          <p:nvPr/>
        </p:nvSpPr>
        <p:spPr>
          <a:xfrm>
            <a:off x="8748464" y="1257669"/>
            <a:ext cx="395536" cy="428625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Zástupný symbol pro číslo snímku 4"/>
          <p:cNvSpPr txBox="1">
            <a:spLocks/>
          </p:cNvSpPr>
          <p:nvPr/>
        </p:nvSpPr>
        <p:spPr>
          <a:xfrm>
            <a:off x="8496944" y="5922263"/>
            <a:ext cx="395536" cy="131876"/>
          </a:xfrm>
          <a:prstGeom prst="rect">
            <a:avLst/>
          </a:prstGeo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5382319-BFB6-45F3-AD7B-EA8A84E56A57}" type="slidenum">
              <a:rPr lang="cs-CZ" sz="900" b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cs-CZ" sz="9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3" descr="E:\_ZAKAZKY\RCMT\09_powerpoint listopad2016\mocne do ppt\logo-cvu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0" y="6165304"/>
            <a:ext cx="1259302" cy="47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_ZAKAZKY\RCMT\09_powerpoint listopad2016\mocne do ppt\logo-rcm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83" y="6138876"/>
            <a:ext cx="949315" cy="49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Přímá spojnice 29"/>
          <p:cNvCxnSpPr/>
          <p:nvPr/>
        </p:nvCxnSpPr>
        <p:spPr>
          <a:xfrm>
            <a:off x="7528730" y="6294203"/>
            <a:ext cx="0" cy="159132"/>
          </a:xfrm>
          <a:prstGeom prst="line">
            <a:avLst/>
          </a:prstGeom>
          <a:ln w="508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6300192" y="6304377"/>
            <a:ext cx="0" cy="159132"/>
          </a:xfrm>
          <a:prstGeom prst="line">
            <a:avLst/>
          </a:prstGeom>
          <a:ln w="508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délník 31"/>
          <p:cNvSpPr/>
          <p:nvPr/>
        </p:nvSpPr>
        <p:spPr>
          <a:xfrm>
            <a:off x="6300193" y="6276087"/>
            <a:ext cx="1224136" cy="20005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sz="700" b="1" cap="none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www.rcmt.cvut.cz</a:t>
            </a:r>
            <a:endParaRPr lang="cs-CZ" sz="700" b="1" kern="12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9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101000"/>
        <a:buFont typeface="Arial" pitchFamily="34" charset="0"/>
        <a:buChar char="●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E:\_ZAKAZKY\RCMT\09_powerpoint listopad2016\mocne do ppt\vnitrek_pozadi_04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_ZAKAZKY\RCMT\09_powerpoint listopad2016\mocne do ppt\logo-rcmt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5544893"/>
            <a:ext cx="1620043" cy="83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10"/>
          <p:cNvCxnSpPr/>
          <p:nvPr userDrawn="1"/>
        </p:nvCxnSpPr>
        <p:spPr>
          <a:xfrm>
            <a:off x="611560" y="5488204"/>
            <a:ext cx="7830801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 userDrawn="1"/>
        </p:nvCxnSpPr>
        <p:spPr>
          <a:xfrm>
            <a:off x="611560" y="6381328"/>
            <a:ext cx="7830801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/>
          <p:cNvSpPr/>
          <p:nvPr userDrawn="1"/>
        </p:nvSpPr>
        <p:spPr>
          <a:xfrm>
            <a:off x="611560" y="5535408"/>
            <a:ext cx="5760640" cy="751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4000"/>
              </a:lnSpc>
              <a:spcBef>
                <a:spcPts val="0"/>
              </a:spcBef>
            </a:pPr>
            <a:r>
              <a:rPr lang="cs-CZ" sz="1200" b="1" cap="none" baseline="0" dirty="0" smtClean="0">
                <a:solidFill>
                  <a:srgbClr val="0065B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www.rcmt.cvut.cz</a:t>
            </a:r>
          </a:p>
          <a:p>
            <a:pPr eaLnBrk="1" hangingPunct="1">
              <a:lnSpc>
                <a:spcPct val="114000"/>
              </a:lnSpc>
              <a:spcBef>
                <a:spcPts val="0"/>
              </a:spcBef>
            </a:pPr>
            <a:r>
              <a:rPr lang="cs-CZ" sz="760" b="0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CZECH TECHNICAL UNIVERSITY IN PRAGUE </a:t>
            </a:r>
            <a:r>
              <a:rPr lang="en-US" sz="760" b="0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| </a:t>
            </a:r>
            <a:r>
              <a:rPr lang="cs-CZ" sz="760" b="0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FACULTY OF MECHANICAL ENGINEERING</a:t>
            </a:r>
          </a:p>
          <a:p>
            <a:pPr eaLnBrk="1" hangingPunct="1">
              <a:lnSpc>
                <a:spcPct val="114000"/>
              </a:lnSpc>
              <a:spcBef>
                <a:spcPts val="0"/>
              </a:spcBef>
            </a:pPr>
            <a:r>
              <a:rPr lang="en-US" sz="1000" b="1" kern="1200" cap="none" baseline="0" noProof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Research Center of Manufacturing Technology </a:t>
            </a:r>
            <a:r>
              <a:rPr lang="cs-CZ" sz="1000" b="1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| </a:t>
            </a:r>
            <a:r>
              <a:rPr lang="cs-CZ" sz="10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RCMT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Horská 3 | 128 00 Prague 2</a:t>
            </a:r>
            <a:r>
              <a:rPr lang="cs-CZ" sz="800" b="1" cap="none" baseline="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| </a:t>
            </a:r>
            <a:r>
              <a:rPr lang="cs-CZ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Czech Republic</a:t>
            </a:r>
            <a:r>
              <a:rPr lang="cs-CZ" sz="800" b="1" cap="none" baseline="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| </a:t>
            </a:r>
            <a:r>
              <a:rPr lang="en-US" sz="800" b="0" kern="1200" cap="none" baseline="0" noProof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Phone</a:t>
            </a:r>
            <a:r>
              <a:rPr lang="cs-CZ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: +420 221 990 914</a:t>
            </a:r>
            <a:r>
              <a:rPr lang="cs-CZ" sz="800" b="1" cap="none" baseline="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| </a:t>
            </a:r>
            <a:r>
              <a:rPr lang="cs-CZ" sz="800" b="0" kern="1200" cap="none" baseline="0" dirty="0" smtClean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email: info@rcmt.cvut.cz</a:t>
            </a:r>
            <a:endParaRPr lang="cs-CZ" sz="800" b="0" cap="none" baseline="0" dirty="0" smtClean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62948"/>
            <a:ext cx="1679589" cy="5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7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iming>
    <p:tnLst>
      <p:par>
        <p:cTn id="1" dur="indefinite" restart="never" nodeType="tmRoot"/>
      </p:par>
    </p:tnLst>
  </p:timing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_ZAKAZKY\RCMT\09_powerpoint listopad2016\mocne do ppt\vnitrek_pozadi_03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9"/>
          <a:stretch/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4"/>
          <p:cNvSpPr txBox="1">
            <a:spLocks/>
          </p:cNvSpPr>
          <p:nvPr userDrawn="1"/>
        </p:nvSpPr>
        <p:spPr>
          <a:xfrm>
            <a:off x="8496944" y="692696"/>
            <a:ext cx="395536" cy="131876"/>
          </a:xfrm>
          <a:prstGeom prst="rect">
            <a:avLst/>
          </a:prstGeo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algn="r">
              <a:defRPr/>
            </a:pPr>
            <a:fld id="{E5382319-BFB6-45F3-AD7B-EA8A84E56A57}" type="slidenum">
              <a:rPr lang="cs-CZ" sz="9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cs-CZ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4" descr="E:\_ZAKAZKY\RCMT\09_powerpoint listopad2016\mocne do ppt\logo-rcmt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83" y="234221"/>
            <a:ext cx="949315" cy="49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Přímá spojnice 18"/>
          <p:cNvCxnSpPr/>
          <p:nvPr userDrawn="1"/>
        </p:nvCxnSpPr>
        <p:spPr>
          <a:xfrm>
            <a:off x="7528730" y="389548"/>
            <a:ext cx="0" cy="159132"/>
          </a:xfrm>
          <a:prstGeom prst="line">
            <a:avLst/>
          </a:prstGeom>
          <a:ln w="508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 userDrawn="1"/>
        </p:nvCxnSpPr>
        <p:spPr>
          <a:xfrm>
            <a:off x="6300192" y="399722"/>
            <a:ext cx="0" cy="159132"/>
          </a:xfrm>
          <a:prstGeom prst="line">
            <a:avLst/>
          </a:prstGeom>
          <a:ln w="508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 userDrawn="1"/>
        </p:nvSpPr>
        <p:spPr>
          <a:xfrm>
            <a:off x="6300193" y="371432"/>
            <a:ext cx="1224136" cy="20005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cs-CZ" sz="700" b="1" dirty="0" smtClean="0">
                <a:solidFill>
                  <a:srgbClr val="FFFFFF">
                    <a:lumMod val="50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www.rcmt.cvut.cz</a:t>
            </a:r>
            <a:endParaRPr lang="cs-CZ" sz="700" b="1" dirty="0">
              <a:solidFill>
                <a:srgbClr val="FFFFFF">
                  <a:lumMod val="50000"/>
                </a:srgb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cxnSp>
        <p:nvCxnSpPr>
          <p:cNvPr id="22" name="Přímá spojnice 21"/>
          <p:cNvCxnSpPr/>
          <p:nvPr userDrawn="1"/>
        </p:nvCxnSpPr>
        <p:spPr>
          <a:xfrm>
            <a:off x="305272" y="946800"/>
            <a:ext cx="8515200" cy="0"/>
          </a:xfrm>
          <a:prstGeom prst="line">
            <a:avLst/>
          </a:prstGeom>
          <a:ln w="508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Obrázek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0" y="290882"/>
            <a:ext cx="1335710" cy="456291"/>
          </a:xfrm>
          <a:prstGeom prst="rect">
            <a:avLst/>
          </a:prstGeom>
        </p:spPr>
      </p:pic>
      <p:sp>
        <p:nvSpPr>
          <p:cNvPr id="10" name="Zástupný symbol pro číslo snímku 4"/>
          <p:cNvSpPr txBox="1">
            <a:spLocks/>
          </p:cNvSpPr>
          <p:nvPr/>
        </p:nvSpPr>
        <p:spPr>
          <a:xfrm>
            <a:off x="8748464" y="1257669"/>
            <a:ext cx="395536" cy="428625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endParaRPr lang="cs-CZ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1216" y="1067826"/>
            <a:ext cx="785857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Nadpis</a:t>
            </a:r>
          </a:p>
        </p:txBody>
      </p:sp>
      <p:sp>
        <p:nvSpPr>
          <p:cNvPr id="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216" y="1663200"/>
            <a:ext cx="7858572" cy="479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508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●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1216" y="418526"/>
            <a:ext cx="785857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Nadpis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216" y="1011316"/>
            <a:ext cx="7858572" cy="509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  <p:pic>
        <p:nvPicPr>
          <p:cNvPr id="12" name="Picture 3" descr="E:\_ZAKAZKY\RCMT\09_powerpoint listopad2016\mocne do ppt\vnitrek_pozadi_02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71"/>
          <a:stretch/>
        </p:blipFill>
        <p:spPr bwMode="auto">
          <a:xfrm>
            <a:off x="5671" y="5988201"/>
            <a:ext cx="9144000" cy="86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číslo snímku 4"/>
          <p:cNvSpPr txBox="1">
            <a:spLocks/>
          </p:cNvSpPr>
          <p:nvPr userDrawn="1"/>
        </p:nvSpPr>
        <p:spPr>
          <a:xfrm>
            <a:off x="8496944" y="5922263"/>
            <a:ext cx="395536" cy="131876"/>
          </a:xfrm>
          <a:prstGeom prst="rect">
            <a:avLst/>
          </a:prstGeo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algn="r">
              <a:defRPr/>
            </a:pPr>
            <a:fld id="{E5382319-BFB6-45F3-AD7B-EA8A84E56A57}" type="slidenum">
              <a:rPr lang="cs-CZ" sz="9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cs-CZ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 descr="E:\_ZAKAZKY\RCMT\09_powerpoint listopad2016\mocne do ppt\logo-rcmt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83" y="6138876"/>
            <a:ext cx="949315" cy="49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Přímá spojnice 17"/>
          <p:cNvCxnSpPr/>
          <p:nvPr userDrawn="1"/>
        </p:nvCxnSpPr>
        <p:spPr>
          <a:xfrm>
            <a:off x="7528730" y="6294203"/>
            <a:ext cx="0" cy="159132"/>
          </a:xfrm>
          <a:prstGeom prst="line">
            <a:avLst/>
          </a:prstGeom>
          <a:ln w="508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 userDrawn="1"/>
        </p:nvCxnSpPr>
        <p:spPr>
          <a:xfrm>
            <a:off x="6300192" y="6304377"/>
            <a:ext cx="0" cy="159132"/>
          </a:xfrm>
          <a:prstGeom prst="line">
            <a:avLst/>
          </a:prstGeom>
          <a:ln w="508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 19"/>
          <p:cNvSpPr/>
          <p:nvPr userDrawn="1"/>
        </p:nvSpPr>
        <p:spPr>
          <a:xfrm>
            <a:off x="6300193" y="6276087"/>
            <a:ext cx="1224136" cy="20005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cs-CZ" sz="700" b="1" dirty="0" smtClean="0">
                <a:solidFill>
                  <a:srgbClr val="FFFFFF">
                    <a:lumMod val="50000"/>
                  </a:srgb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www.rcmt.cvut.cz</a:t>
            </a:r>
            <a:endParaRPr lang="cs-CZ" sz="700" b="1" dirty="0">
              <a:solidFill>
                <a:srgbClr val="FFFFFF">
                  <a:lumMod val="50000"/>
                </a:srgb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170403"/>
            <a:ext cx="1335710" cy="4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3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●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/>
          <p:cNvSpPr txBox="1">
            <a:spLocks/>
          </p:cNvSpPr>
          <p:nvPr/>
        </p:nvSpPr>
        <p:spPr>
          <a:xfrm>
            <a:off x="611560" y="2276872"/>
            <a:ext cx="7848599" cy="1351487"/>
          </a:xfrm>
          <a:prstGeom prst="rect">
            <a:avLst/>
          </a:prstGeom>
        </p:spPr>
        <p:txBody>
          <a:bodyPr anchor="b" anchorCtr="0"/>
          <a:lstStyle/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Funkční testy válcových fréz při obrábění oceli</a:t>
            </a:r>
            <a:br>
              <a:rPr lang="cs-CZ" sz="2400" b="1" dirty="0" smtClean="0">
                <a:latin typeface="Arial" pitchFamily="34" charset="0"/>
                <a:cs typeface="Arial" pitchFamily="34" charset="0"/>
              </a:rPr>
            </a:b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ČSN 12 050.9</a:t>
            </a:r>
          </a:p>
        </p:txBody>
      </p:sp>
      <p:sp>
        <p:nvSpPr>
          <p:cNvPr id="19" name="Zástupný symbol pro text 2"/>
          <p:cNvSpPr txBox="1">
            <a:spLocks/>
          </p:cNvSpPr>
          <p:nvPr/>
        </p:nvSpPr>
        <p:spPr>
          <a:xfrm>
            <a:off x="611560" y="3717032"/>
            <a:ext cx="648017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600" b="1">
                <a:solidFill>
                  <a:srgbClr val="005B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 smtClean="0">
                <a:solidFill>
                  <a:srgbClr val="0065B2"/>
                </a:solidFill>
              </a:rPr>
              <a:t>Ing. Jan Malý</a:t>
            </a:r>
            <a:r>
              <a:rPr lang="en-US" dirty="0" smtClean="0">
                <a:solidFill>
                  <a:srgbClr val="0065B2"/>
                </a:solidFill>
              </a:rPr>
              <a:t>, </a:t>
            </a:r>
            <a:r>
              <a:rPr lang="en-US" dirty="0" err="1" smtClean="0">
                <a:solidFill>
                  <a:srgbClr val="0065B2"/>
                </a:solidFill>
              </a:rPr>
              <a:t>Ing</a:t>
            </a:r>
            <a:r>
              <a:rPr lang="en-US" dirty="0" smtClean="0">
                <a:solidFill>
                  <a:srgbClr val="0065B2"/>
                </a:solidFill>
              </a:rPr>
              <a:t>. Michal Stejskal</a:t>
            </a:r>
            <a:endParaRPr lang="cs-CZ" dirty="0" smtClean="0">
              <a:solidFill>
                <a:srgbClr val="0065B2"/>
              </a:solidFill>
            </a:endParaRPr>
          </a:p>
        </p:txBody>
      </p:sp>
      <p:sp>
        <p:nvSpPr>
          <p:cNvPr id="20" name="Zástupný symbol pro text 2"/>
          <p:cNvSpPr txBox="1">
            <a:spLocks/>
          </p:cNvSpPr>
          <p:nvPr/>
        </p:nvSpPr>
        <p:spPr>
          <a:xfrm>
            <a:off x="611560" y="4221088"/>
            <a:ext cx="2455029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600" b="1">
                <a:solidFill>
                  <a:srgbClr val="005B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200" b="0" dirty="0" smtClean="0">
                <a:solidFill>
                  <a:schemeClr val="tx1"/>
                </a:solidFill>
              </a:rPr>
              <a:t>30.10.2017</a:t>
            </a:r>
            <a:endParaRPr lang="cs-CZ" sz="1200" b="0" dirty="0" smtClean="0">
              <a:solidFill>
                <a:schemeClr val="tx1"/>
              </a:solidFill>
            </a:endParaRPr>
          </a:p>
        </p:txBody>
      </p:sp>
      <p:pic>
        <p:nvPicPr>
          <p:cNvPr id="14" name="Picture 2" descr="E:\_ZAKAZKY\RCMT\09_powerpoint listopad2016\mocne do ppt\mot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43" y="1334922"/>
            <a:ext cx="3129386" cy="33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86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Obrázek 2" descr="opotrebeni brit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1533006"/>
            <a:ext cx="5035141" cy="53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01708"/>
            <a:ext cx="6423069" cy="35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685908"/>
            <a:ext cx="6423069" cy="35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 flipV="1">
            <a:off x="0" y="7165974"/>
            <a:ext cx="64230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0" y="1821038"/>
            <a:ext cx="4248472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cs-CZ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Měřené parametry opotřebení </a:t>
            </a:r>
            <a:br>
              <a:rPr lang="cs-CZ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</a:br>
            <a:r>
              <a:rPr lang="cs-CZ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na </a:t>
            </a:r>
            <a:r>
              <a:rPr lang="cs-CZ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hřbetě </a:t>
            </a:r>
            <a:r>
              <a:rPr lang="cs-CZ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břitu: </a:t>
            </a:r>
            <a:endParaRPr lang="cs-CZ" dirty="0">
              <a:latin typeface="Humnst777CS Lt BT" panose="020B0402030504020204" pitchFamily="34" charset="0"/>
              <a:ea typeface="Humnst777CS Lt BT" panose="020B0402030504020204" pitchFamily="34" charset="0"/>
              <a:cs typeface="Times New Roman" panose="02020603050405020304" pitchFamily="18" charset="0"/>
            </a:endParaRPr>
          </a:p>
          <a:p>
            <a:pPr marL="55626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600" b="1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VB</a:t>
            </a:r>
            <a:r>
              <a:rPr lang="cs-CZ" sz="1600" b="1" baseline="-25000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c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– </a:t>
            </a:r>
            <a:r>
              <a:rPr lang="cs-CZ" sz="1600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maximální velikost opotřebení na špičce </a:t>
            </a:r>
            <a:r>
              <a:rPr lang="cs-CZ" sz="1600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břitu.</a:t>
            </a:r>
            <a:endParaRPr lang="cs-CZ" sz="1600" dirty="0">
              <a:latin typeface="Humnst777CS Lt BT" panose="020B0402030504020204" pitchFamily="34" charset="0"/>
              <a:ea typeface="Humnst777CS Lt BT" panose="020B0402030504020204" pitchFamily="34" charset="0"/>
              <a:cs typeface="Times New Roman" panose="02020603050405020304" pitchFamily="18" charset="0"/>
            </a:endParaRPr>
          </a:p>
          <a:p>
            <a:pPr marL="55626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600" b="1" dirty="0" err="1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VB</a:t>
            </a:r>
            <a:r>
              <a:rPr lang="cs-CZ" sz="1600" b="1" baseline="-25000" dirty="0" err="1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b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 – </a:t>
            </a:r>
            <a:r>
              <a:rPr lang="cs-CZ" sz="1600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střední velikost opotřebení na hřbetě v oblasti </a:t>
            </a:r>
            <a:r>
              <a:rPr lang="cs-CZ" sz="1600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B.</a:t>
            </a:r>
            <a:endParaRPr lang="cs-CZ" sz="1600" dirty="0">
              <a:latin typeface="Humnst777CS Lt BT" panose="020B0402030504020204" pitchFamily="34" charset="0"/>
              <a:ea typeface="Humnst777CS Lt BT" panose="020B0402030504020204" pitchFamily="34" charset="0"/>
              <a:cs typeface="Times New Roman" panose="02020603050405020304" pitchFamily="18" charset="0"/>
            </a:endParaRPr>
          </a:p>
          <a:p>
            <a:pPr marL="55626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600" b="1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VB</a:t>
            </a:r>
            <a:r>
              <a:rPr lang="cs-CZ" sz="1600" b="1" baseline="-25000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b</a:t>
            </a:r>
            <a:r>
              <a:rPr lang="cs-CZ" sz="1600" b="1" baseline="-25000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baseline="-25000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max</a:t>
            </a:r>
            <a:r>
              <a:rPr lang="cs-CZ" sz="16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– </a:t>
            </a:r>
            <a:r>
              <a:rPr lang="cs-CZ" sz="1600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maximální velikost opotřebení na </a:t>
            </a:r>
            <a:r>
              <a:rPr lang="cs-CZ" sz="1600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hřbetě v</a:t>
            </a:r>
            <a:r>
              <a:rPr lang="cs-CZ" sz="1600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 oblasti </a:t>
            </a:r>
            <a:r>
              <a:rPr lang="cs-CZ" sz="1600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B.</a:t>
            </a:r>
            <a:endParaRPr lang="cs-CZ" sz="1600" dirty="0">
              <a:latin typeface="Humnst777CS Lt BT" panose="020B0402030504020204" pitchFamily="34" charset="0"/>
              <a:ea typeface="Humnst777CS Lt BT" panose="020B0402030504020204" pitchFamily="34" charset="0"/>
              <a:cs typeface="Times New Roman" panose="02020603050405020304" pitchFamily="18" charset="0"/>
            </a:endParaRPr>
          </a:p>
          <a:p>
            <a:pPr marL="55626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600" b="1" dirty="0" err="1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VB</a:t>
            </a:r>
            <a:r>
              <a:rPr lang="cs-CZ" sz="1600" b="1" baseline="-25000" dirty="0" err="1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n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 – </a:t>
            </a:r>
            <a:r>
              <a:rPr lang="cs-CZ" sz="1600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vrub v místě </a:t>
            </a:r>
            <a:r>
              <a:rPr lang="cs-CZ" sz="1600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kontaktu s</a:t>
            </a:r>
            <a:r>
              <a:rPr lang="cs-CZ" sz="1600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 povrchem obrobeným předchozím řezem.</a:t>
            </a:r>
            <a:endParaRPr lang="cs-CZ" sz="1600" dirty="0">
              <a:effectLst/>
              <a:latin typeface="Humnst777CS Lt BT" panose="020B0402030504020204" pitchFamily="34" charset="0"/>
              <a:ea typeface="Humnst777CS Lt BT" panose="020B04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060411" y="1386671"/>
            <a:ext cx="345638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4067944" y="1930836"/>
            <a:ext cx="648072" cy="230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Měřené parametry opotřebení </a:t>
            </a:r>
            <a:r>
              <a:rPr lang="cs-CZ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na </a:t>
            </a:r>
            <a:r>
              <a:rPr lang="cs-CZ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hřbetě břitu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740352" y="6021288"/>
            <a:ext cx="115212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ISO 3685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56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668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4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767759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8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71622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04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757333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55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7887218" cy="5040000"/>
          </a:xfrm>
          <a:prstGeom prst="rect">
            <a:avLst/>
          </a:prstGeom>
        </p:spPr>
      </p:pic>
      <p:cxnSp>
        <p:nvCxnSpPr>
          <p:cNvPr id="9" name="Přímá spojnice 8"/>
          <p:cNvCxnSpPr/>
          <p:nvPr/>
        </p:nvCxnSpPr>
        <p:spPr>
          <a:xfrm>
            <a:off x="3059832" y="3789040"/>
            <a:ext cx="12241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3203848" y="2456892"/>
            <a:ext cx="12241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5508104" y="3789040"/>
            <a:ext cx="12241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5580112" y="2718620"/>
            <a:ext cx="12241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Šipka nahoru 14"/>
          <p:cNvSpPr/>
          <p:nvPr/>
        </p:nvSpPr>
        <p:spPr>
          <a:xfrm>
            <a:off x="3383868" y="2456892"/>
            <a:ext cx="432048" cy="1296144"/>
          </a:xfrm>
          <a:prstGeom prst="upArrow">
            <a:avLst>
              <a:gd name="adj1" fmla="val 50000"/>
              <a:gd name="adj2" fmla="val 1119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nahoru 15"/>
          <p:cNvSpPr/>
          <p:nvPr/>
        </p:nvSpPr>
        <p:spPr>
          <a:xfrm>
            <a:off x="5904148" y="2718620"/>
            <a:ext cx="432048" cy="1061737"/>
          </a:xfrm>
          <a:prstGeom prst="upArrow">
            <a:avLst>
              <a:gd name="adj1" fmla="val 50000"/>
              <a:gd name="adj2" fmla="val 1119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3090084" y="3789039"/>
            <a:ext cx="115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33 min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5508104" y="3807424"/>
            <a:ext cx="1227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 min</a:t>
            </a:r>
          </a:p>
        </p:txBody>
      </p:sp>
    </p:spTree>
    <p:extLst>
      <p:ext uri="{BB962C8B-B14F-4D97-AF65-F5344CB8AC3E}">
        <p14:creationId xmlns:p14="http://schemas.microsoft.com/office/powerpoint/2010/main" val="396071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905382" cy="5040000"/>
          </a:xfrm>
          <a:prstGeom prst="rect">
            <a:avLst/>
          </a:prstGeom>
        </p:spPr>
      </p:pic>
      <p:cxnSp>
        <p:nvCxnSpPr>
          <p:cNvPr id="9" name="Přímá spojnice 8"/>
          <p:cNvCxnSpPr/>
          <p:nvPr/>
        </p:nvCxnSpPr>
        <p:spPr>
          <a:xfrm>
            <a:off x="3275856" y="3717032"/>
            <a:ext cx="12241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3203848" y="2348880"/>
            <a:ext cx="12241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5491570" y="3726223"/>
            <a:ext cx="12241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5491570" y="2636912"/>
            <a:ext cx="12241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Šipka nahoru 12"/>
          <p:cNvSpPr/>
          <p:nvPr/>
        </p:nvSpPr>
        <p:spPr>
          <a:xfrm>
            <a:off x="3599892" y="2381644"/>
            <a:ext cx="432048" cy="1296144"/>
          </a:xfrm>
          <a:prstGeom prst="upArrow">
            <a:avLst>
              <a:gd name="adj1" fmla="val 50000"/>
              <a:gd name="adj2" fmla="val 1119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nahoru 13"/>
          <p:cNvSpPr/>
          <p:nvPr/>
        </p:nvSpPr>
        <p:spPr>
          <a:xfrm>
            <a:off x="5887614" y="2672916"/>
            <a:ext cx="432048" cy="1008112"/>
          </a:xfrm>
          <a:prstGeom prst="upArrow">
            <a:avLst>
              <a:gd name="adj1" fmla="val 50000"/>
              <a:gd name="adj2" fmla="val 1119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3203848" y="3771551"/>
            <a:ext cx="1649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4325 cm</a:t>
            </a:r>
            <a:r>
              <a:rPr lang="cs-CZ" sz="2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64088" y="3766849"/>
            <a:ext cx="1663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2974 cm</a:t>
            </a:r>
            <a:r>
              <a:rPr lang="cs-CZ" sz="2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1547664" y="6018024"/>
            <a:ext cx="288032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r>
              <a:rPr lang="cs-CZ" sz="20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MRT=v</a:t>
            </a:r>
            <a:r>
              <a:rPr lang="cs-CZ" sz="2000" b="1" baseline="-25000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f</a:t>
            </a:r>
            <a:r>
              <a:rPr lang="cs-CZ" sz="20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*</a:t>
            </a:r>
            <a:r>
              <a:rPr lang="cs-CZ" sz="2000" b="1" dirty="0" err="1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a</a:t>
            </a:r>
            <a:r>
              <a:rPr lang="cs-CZ" sz="2000" b="1" baseline="-25000" dirty="0" err="1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p</a:t>
            </a:r>
            <a:r>
              <a:rPr lang="cs-CZ" sz="20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*</a:t>
            </a:r>
            <a:r>
              <a:rPr lang="cs-CZ" sz="2000" b="1" dirty="0" err="1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a</a:t>
            </a:r>
            <a:r>
              <a:rPr lang="cs-CZ" sz="2000" b="1" baseline="-25000" dirty="0" err="1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e</a:t>
            </a:r>
            <a:r>
              <a:rPr lang="cs-CZ" sz="20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 * T  [cm</a:t>
            </a:r>
            <a:r>
              <a:rPr lang="cs-CZ" sz="2000" b="1" baseline="30000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3</a:t>
            </a:r>
            <a:r>
              <a:rPr lang="cs-CZ" sz="20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]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26335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4" y="980728"/>
            <a:ext cx="7852236" cy="5040000"/>
          </a:xfrm>
          <a:prstGeom prst="rect">
            <a:avLst/>
          </a:prstGeom>
        </p:spPr>
      </p:pic>
      <p:cxnSp>
        <p:nvCxnSpPr>
          <p:cNvPr id="7" name="Přímá spojnice 6"/>
          <p:cNvCxnSpPr/>
          <p:nvPr/>
        </p:nvCxnSpPr>
        <p:spPr>
          <a:xfrm>
            <a:off x="3275856" y="3861048"/>
            <a:ext cx="12241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3275856" y="2564904"/>
            <a:ext cx="12241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5491570" y="3870239"/>
            <a:ext cx="12241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491570" y="2862955"/>
            <a:ext cx="122413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Šipka nahoru 10"/>
          <p:cNvSpPr/>
          <p:nvPr/>
        </p:nvSpPr>
        <p:spPr>
          <a:xfrm>
            <a:off x="3671472" y="2595516"/>
            <a:ext cx="432048" cy="1188132"/>
          </a:xfrm>
          <a:prstGeom prst="upArrow">
            <a:avLst>
              <a:gd name="adj1" fmla="val 50000"/>
              <a:gd name="adj2" fmla="val 1119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nahoru 11"/>
          <p:cNvSpPr/>
          <p:nvPr/>
        </p:nvSpPr>
        <p:spPr>
          <a:xfrm>
            <a:off x="5902420" y="2924944"/>
            <a:ext cx="432048" cy="936104"/>
          </a:xfrm>
          <a:prstGeom prst="upArrow">
            <a:avLst>
              <a:gd name="adj1" fmla="val 50000"/>
              <a:gd name="adj2" fmla="val 1119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3491880" y="3870239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110%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747727" y="387023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86%</a:t>
            </a:r>
          </a:p>
        </p:txBody>
      </p:sp>
    </p:spTree>
    <p:extLst>
      <p:ext uri="{BB962C8B-B14F-4D97-AF65-F5344CB8AC3E}">
        <p14:creationId xmlns:p14="http://schemas.microsoft.com/office/powerpoint/2010/main" val="1784148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Výsledky z měření trvanlivosti břitu nástrojů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/>
              <a:t>Pro testy </a:t>
            </a:r>
            <a:r>
              <a:rPr lang="cs-CZ" dirty="0" smtClean="0"/>
              <a:t>trvanlivosti </a:t>
            </a:r>
            <a:r>
              <a:rPr lang="cs-CZ" dirty="0"/>
              <a:t>břitu byly použity 2 </a:t>
            </a:r>
            <a:r>
              <a:rPr lang="cs-CZ" dirty="0" smtClean="0"/>
              <a:t>typy </a:t>
            </a:r>
            <a:r>
              <a:rPr lang="cs-CZ" dirty="0" err="1"/>
              <a:t>povlakovaných</a:t>
            </a:r>
            <a:r>
              <a:rPr lang="cs-CZ" dirty="0"/>
              <a:t> karbidových fréz s různými </a:t>
            </a:r>
            <a:r>
              <a:rPr lang="cs-CZ" dirty="0" smtClean="0"/>
              <a:t>geometriemi. </a:t>
            </a:r>
            <a:r>
              <a:rPr lang="cs-CZ" dirty="0"/>
              <a:t>Jednalo se o nástroje </a:t>
            </a:r>
            <a:r>
              <a:rPr lang="cs-CZ" b="1" i="1" dirty="0" smtClean="0"/>
              <a:t>F 8600 </a:t>
            </a:r>
            <a:r>
              <a:rPr lang="cs-CZ" dirty="0" smtClean="0"/>
              <a:t>a </a:t>
            </a:r>
            <a:r>
              <a:rPr lang="cs-CZ" b="1" i="1" dirty="0"/>
              <a:t>Nový </a:t>
            </a:r>
            <a:r>
              <a:rPr lang="cs-CZ" b="1" i="1" dirty="0" err="1"/>
              <a:t>Unicut</a:t>
            </a:r>
            <a:r>
              <a:rPr lang="cs-CZ" b="1" i="1" dirty="0"/>
              <a:t> - varianta 2D</a:t>
            </a:r>
            <a:r>
              <a:rPr lang="cs-CZ" dirty="0" smtClean="0"/>
              <a:t>. </a:t>
            </a:r>
            <a:r>
              <a:rPr lang="cs-CZ" dirty="0"/>
              <a:t>Obráběným materiálem </a:t>
            </a:r>
            <a:r>
              <a:rPr lang="cs-CZ" dirty="0" smtClean="0"/>
              <a:t>byla ocel </a:t>
            </a:r>
            <a:r>
              <a:rPr lang="cs-CZ" dirty="0"/>
              <a:t>ČSN </a:t>
            </a:r>
            <a:r>
              <a:rPr lang="cs-CZ" dirty="0" smtClean="0"/>
              <a:t>12 050.9. </a:t>
            </a:r>
          </a:p>
          <a:p>
            <a:pPr marL="0" indent="0" algn="just">
              <a:buNone/>
            </a:pPr>
            <a:r>
              <a:rPr lang="cs-CZ" dirty="0" smtClean="0"/>
              <a:t>Pro </a:t>
            </a:r>
            <a:r>
              <a:rPr lang="cs-CZ" dirty="0"/>
              <a:t>testy trvanlivosti břitů byly použity řezné podmínky: </a:t>
            </a:r>
            <a:r>
              <a:rPr lang="cs-CZ" dirty="0" err="1"/>
              <a:t>v</a:t>
            </a:r>
            <a:r>
              <a:rPr lang="cs-CZ" baseline="-25000" dirty="0" err="1"/>
              <a:t>c</a:t>
            </a:r>
            <a:r>
              <a:rPr lang="cs-CZ" dirty="0"/>
              <a:t> = </a:t>
            </a:r>
            <a:r>
              <a:rPr lang="cs-CZ" dirty="0" smtClean="0"/>
              <a:t>130 </a:t>
            </a:r>
            <a:r>
              <a:rPr lang="cs-CZ" dirty="0"/>
              <a:t>m.min</a:t>
            </a:r>
            <a:r>
              <a:rPr lang="cs-CZ" baseline="30000" dirty="0"/>
              <a:t>-1</a:t>
            </a:r>
            <a:r>
              <a:rPr lang="cs-CZ" dirty="0" smtClean="0"/>
              <a:t>,</a:t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dirty="0" err="1"/>
              <a:t>f</a:t>
            </a:r>
            <a:r>
              <a:rPr lang="cs-CZ" baseline="-25000" dirty="0" err="1"/>
              <a:t>z</a:t>
            </a:r>
            <a:r>
              <a:rPr lang="cs-CZ" dirty="0"/>
              <a:t> = </a:t>
            </a:r>
            <a:r>
              <a:rPr lang="cs-CZ" dirty="0" smtClean="0"/>
              <a:t>0,11 </a:t>
            </a:r>
            <a:r>
              <a:rPr lang="cs-CZ" dirty="0"/>
              <a:t>mm, </a:t>
            </a:r>
            <a:r>
              <a:rPr lang="cs-CZ" dirty="0" err="1"/>
              <a:t>a</a:t>
            </a:r>
            <a:r>
              <a:rPr lang="cs-CZ" baseline="-25000" dirty="0" err="1"/>
              <a:t>e</a:t>
            </a:r>
            <a:r>
              <a:rPr lang="cs-CZ" dirty="0"/>
              <a:t> = </a:t>
            </a:r>
            <a:r>
              <a:rPr lang="cs-CZ" dirty="0" smtClean="0"/>
              <a:t>9 </a:t>
            </a:r>
            <a:r>
              <a:rPr lang="cs-CZ" dirty="0"/>
              <a:t>mm a </a:t>
            </a:r>
            <a:r>
              <a:rPr lang="cs-CZ" dirty="0" err="1"/>
              <a:t>a</a:t>
            </a:r>
            <a:r>
              <a:rPr lang="cs-CZ" baseline="-25000" dirty="0" err="1"/>
              <a:t>p</a:t>
            </a:r>
            <a:r>
              <a:rPr lang="cs-CZ" dirty="0"/>
              <a:t> = </a:t>
            </a:r>
            <a:r>
              <a:rPr lang="cs-CZ" dirty="0" smtClean="0"/>
              <a:t>8 </a:t>
            </a:r>
            <a:r>
              <a:rPr lang="cs-CZ" dirty="0"/>
              <a:t>mm. Tyto řezné podmínky byly k definovány s výrobcem nástrojů. Řezné prostředí bylo bez chlazení </a:t>
            </a:r>
            <a:r>
              <a:rPr lang="cs-CZ" dirty="0" smtClean="0"/>
              <a:t>– pouze </a:t>
            </a:r>
            <a:r>
              <a:rPr lang="cs-CZ" dirty="0" err="1" smtClean="0"/>
              <a:t>ofuk</a:t>
            </a:r>
            <a:r>
              <a:rPr lang="cs-CZ" dirty="0" smtClean="0"/>
              <a:t> stlačeným vzduchem.</a:t>
            </a:r>
            <a:endParaRPr lang="cs-CZ" dirty="0"/>
          </a:p>
          <a:p>
            <a:pPr marL="0" indent="0" algn="just">
              <a:buNone/>
            </a:pPr>
            <a:r>
              <a:rPr lang="cs-CZ" dirty="0"/>
              <a:t>Cílem testů bylo porovnat nástroje z hlediska trvanlivosti břitu. 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66405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Výsledky z měření trvanlivosti břitu nástrojů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6501" y="1674703"/>
            <a:ext cx="8542784" cy="4768536"/>
          </a:xfrm>
        </p:spPr>
        <p:txBody>
          <a:bodyPr/>
          <a:lstStyle/>
          <a:p>
            <a:pPr marL="0" indent="0" algn="just">
              <a:buNone/>
            </a:pPr>
            <a:r>
              <a:rPr lang="cs-CZ" b="1" dirty="0" smtClean="0"/>
              <a:t>Vyhodnocení </a:t>
            </a:r>
            <a:r>
              <a:rPr lang="cs-CZ" b="1" dirty="0"/>
              <a:t>trvanlivosti břitu při obrábění </a:t>
            </a:r>
            <a:r>
              <a:rPr lang="cs-CZ" b="1" dirty="0" smtClean="0"/>
              <a:t>oceli </a:t>
            </a:r>
            <a:r>
              <a:rPr lang="cs-CZ" b="1" dirty="0"/>
              <a:t>ČSN </a:t>
            </a:r>
            <a:r>
              <a:rPr lang="cs-CZ" b="1" dirty="0" smtClean="0"/>
              <a:t>12 050.9 nástrojem F 8600</a:t>
            </a:r>
            <a:endParaRPr lang="cs-CZ" dirty="0"/>
          </a:p>
          <a:p>
            <a:pPr marL="0" indent="0" algn="just">
              <a:buNone/>
            </a:pPr>
            <a:r>
              <a:rPr lang="cs-CZ" dirty="0" smtClean="0"/>
              <a:t>Opotřebení břitu u nástroje F 8060 narůstalo plynule. Opotřebení bylo ve formě otěru na hřbetě nástroje.  Dominantní opotřebení je ve střední části břitu </a:t>
            </a:r>
            <a:r>
              <a:rPr lang="cs-CZ" dirty="0" err="1" smtClean="0"/>
              <a:t>VB</a:t>
            </a:r>
            <a:r>
              <a:rPr lang="cs-CZ" baseline="-25000" dirty="0" err="1" smtClean="0"/>
              <a:t>b</a:t>
            </a:r>
            <a:r>
              <a:rPr lang="cs-CZ" baseline="-25000" dirty="0" smtClean="0"/>
              <a:t> max</a:t>
            </a:r>
            <a:r>
              <a:rPr lang="cs-CZ" dirty="0" smtClean="0"/>
              <a:t>. Nástroj dosáhl trvanlivosti </a:t>
            </a:r>
            <a:r>
              <a:rPr lang="cs-CZ" b="1" i="1" dirty="0" smtClean="0"/>
              <a:t>T =30 min </a:t>
            </a:r>
            <a:r>
              <a:rPr lang="cs-CZ" dirty="0" smtClean="0"/>
              <a:t>a odebral </a:t>
            </a:r>
            <a:r>
              <a:rPr lang="cs-CZ" b="1" i="1" dirty="0" smtClean="0"/>
              <a:t>MRT = 3931 cm</a:t>
            </a:r>
            <a:r>
              <a:rPr lang="cs-CZ" b="1" i="1" baseline="30000" dirty="0" smtClean="0"/>
              <a:t>3</a:t>
            </a:r>
            <a:r>
              <a:rPr lang="cs-CZ" b="1" i="1" dirty="0" smtClean="0"/>
              <a:t> </a:t>
            </a:r>
            <a:r>
              <a:rPr lang="cs-CZ" dirty="0" smtClean="0"/>
              <a:t>materiálu.</a:t>
            </a:r>
          </a:p>
          <a:p>
            <a:pPr marL="0" indent="0" algn="just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Vyhodnocení </a:t>
            </a:r>
            <a:r>
              <a:rPr lang="cs-CZ" b="1" dirty="0"/>
              <a:t>trvanlivosti břitu obrábění oceli ČSN 12 050.9 nástrojem Nový </a:t>
            </a:r>
            <a:r>
              <a:rPr lang="cs-CZ" b="1" dirty="0" err="1"/>
              <a:t>Unicut</a:t>
            </a:r>
            <a:r>
              <a:rPr lang="cs-CZ" b="1" dirty="0"/>
              <a:t> - varianta 2D </a:t>
            </a:r>
            <a:br>
              <a:rPr lang="cs-CZ" b="1" dirty="0"/>
            </a:br>
            <a:r>
              <a:rPr lang="cs-CZ" dirty="0" smtClean="0"/>
              <a:t>Opotřebení </a:t>
            </a:r>
            <a:r>
              <a:rPr lang="cs-CZ" dirty="0"/>
              <a:t>břitu u nástroje Nový </a:t>
            </a:r>
            <a:r>
              <a:rPr lang="cs-CZ" dirty="0" err="1"/>
              <a:t>Unicut</a:t>
            </a:r>
            <a:r>
              <a:rPr lang="cs-CZ" dirty="0"/>
              <a:t> - varianta 2D narůstalo plynule</a:t>
            </a:r>
            <a:r>
              <a:rPr lang="cs-CZ" dirty="0" smtClean="0"/>
              <a:t>. Opotřebení bylo ve formě otěru na hřbetě břitu nástroje. Dominantní </a:t>
            </a:r>
            <a:r>
              <a:rPr lang="cs-CZ" dirty="0"/>
              <a:t>opotřebení </a:t>
            </a:r>
            <a:r>
              <a:rPr lang="cs-CZ" dirty="0" smtClean="0"/>
              <a:t>bylo na špičce nástroje, kde je největší koncentrace teploty. </a:t>
            </a:r>
            <a:r>
              <a:rPr lang="cs-CZ" dirty="0"/>
              <a:t>Nástroj dosáhl trvanlivosti </a:t>
            </a:r>
            <a:r>
              <a:rPr lang="cs-CZ" b="1" i="1" dirty="0"/>
              <a:t>T </a:t>
            </a:r>
            <a:r>
              <a:rPr lang="cs-CZ" b="1" i="1" dirty="0" smtClean="0"/>
              <a:t>=59 </a:t>
            </a:r>
            <a:r>
              <a:rPr lang="cs-CZ" b="1" i="1" dirty="0"/>
              <a:t>min </a:t>
            </a:r>
            <a:r>
              <a:rPr lang="cs-CZ" dirty="0"/>
              <a:t>a odebral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i="1" dirty="0" smtClean="0"/>
              <a:t>MRT = </a:t>
            </a:r>
            <a:r>
              <a:rPr lang="cs-CZ" b="1" dirty="0" smtClean="0"/>
              <a:t>7777 </a:t>
            </a:r>
            <a:r>
              <a:rPr lang="cs-CZ" b="1" dirty="0"/>
              <a:t>cm</a:t>
            </a:r>
            <a:r>
              <a:rPr lang="cs-CZ" b="1" baseline="30000" dirty="0"/>
              <a:t>3</a:t>
            </a:r>
            <a:r>
              <a:rPr lang="cs-CZ" dirty="0"/>
              <a:t> materiálu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b="1" dirty="0" smtClean="0"/>
              <a:t>Porovnání </a:t>
            </a:r>
            <a:r>
              <a:rPr lang="cs-CZ" b="1" dirty="0"/>
              <a:t>obou typů nástrojů z hlediska trvanlivosti břitu</a:t>
            </a:r>
            <a:endParaRPr lang="cs-CZ" dirty="0"/>
          </a:p>
          <a:p>
            <a:pPr marL="0" indent="0" algn="just">
              <a:buNone/>
            </a:pPr>
            <a:r>
              <a:rPr lang="cs-CZ" dirty="0"/>
              <a:t>Z hlediska porovnání trvanlivosti nástrojů vychází, že nástroj </a:t>
            </a:r>
            <a:r>
              <a:rPr lang="cs-CZ" b="1" dirty="0"/>
              <a:t>Nový </a:t>
            </a:r>
            <a:r>
              <a:rPr lang="cs-CZ" b="1" dirty="0" err="1"/>
              <a:t>Unicut</a:t>
            </a:r>
            <a:r>
              <a:rPr lang="cs-CZ" b="1" dirty="0"/>
              <a:t> - varianta 2D </a:t>
            </a:r>
            <a:r>
              <a:rPr lang="cs-CZ" dirty="0" smtClean="0"/>
              <a:t>má </a:t>
            </a:r>
            <a:r>
              <a:rPr lang="cs-CZ" dirty="0"/>
              <a:t>průměrně </a:t>
            </a:r>
            <a:r>
              <a:rPr lang="cs-CZ" dirty="0" smtClean="0"/>
              <a:t>o </a:t>
            </a:r>
            <a:r>
              <a:rPr lang="cs-CZ" b="1" dirty="0" smtClean="0"/>
              <a:t>29,5 min (98%) </a:t>
            </a:r>
            <a:r>
              <a:rPr lang="cs-CZ" dirty="0"/>
              <a:t>delší trvanlivost </a:t>
            </a:r>
            <a:r>
              <a:rPr lang="cs-CZ" dirty="0" smtClean="0"/>
              <a:t>než nástroj F 8600 a </a:t>
            </a:r>
            <a:r>
              <a:rPr lang="cs-CZ" dirty="0"/>
              <a:t>za svojí trvanlivost průměrně odebere o </a:t>
            </a:r>
            <a:r>
              <a:rPr lang="cs-CZ" b="1" dirty="0" smtClean="0"/>
              <a:t>3846 </a:t>
            </a:r>
            <a:r>
              <a:rPr lang="cs-CZ" b="1" dirty="0"/>
              <a:t>cm</a:t>
            </a:r>
            <a:r>
              <a:rPr lang="cs-CZ" b="1" baseline="30000" dirty="0"/>
              <a:t>3</a:t>
            </a:r>
            <a:r>
              <a:rPr lang="cs-CZ" dirty="0"/>
              <a:t> více materiálu. </a:t>
            </a:r>
          </a:p>
        </p:txBody>
      </p:sp>
    </p:spTree>
    <p:extLst>
      <p:ext uri="{BB962C8B-B14F-4D97-AF65-F5344CB8AC3E}">
        <p14:creationId xmlns:p14="http://schemas.microsoft.com/office/powerpoint/2010/main" val="320791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Měřené parametry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 smtClean="0"/>
              <a:t>Pro komplexní porovnávaní dvou typů válcových fréz byly zvoleny následující testy:</a:t>
            </a:r>
          </a:p>
          <a:p>
            <a:r>
              <a:rPr lang="cs-CZ" sz="2000" dirty="0" smtClean="0"/>
              <a:t>Měření trvanlivosti </a:t>
            </a:r>
            <a:r>
              <a:rPr lang="cs-CZ" sz="2000" dirty="0"/>
              <a:t>břitu při </a:t>
            </a:r>
            <a:r>
              <a:rPr lang="cs-CZ" sz="2000" dirty="0" smtClean="0"/>
              <a:t>obrábění</a:t>
            </a:r>
          </a:p>
          <a:p>
            <a:r>
              <a:rPr lang="cs-CZ" sz="2000" dirty="0"/>
              <a:t>Měření </a:t>
            </a:r>
            <a:r>
              <a:rPr lang="cs-CZ" sz="2000" dirty="0" smtClean="0"/>
              <a:t>velikosti silového zatížení při obrábění</a:t>
            </a:r>
          </a:p>
          <a:p>
            <a:r>
              <a:rPr lang="cs-CZ" sz="2000" dirty="0" smtClean="0"/>
              <a:t>Měření příkonu při obrábění</a:t>
            </a:r>
          </a:p>
          <a:p>
            <a:r>
              <a:rPr lang="cs-CZ" sz="2000" dirty="0" smtClean="0"/>
              <a:t>Měření vibrací při obrábění</a:t>
            </a:r>
          </a:p>
          <a:p>
            <a:r>
              <a:rPr lang="cs-CZ" sz="2000" dirty="0" smtClean="0"/>
              <a:t>Měření hluku při obrábění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Tyto měření komplexně porovnají testované nástroje a ukáží na rozdíly mezi nimi.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62166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2996952"/>
            <a:ext cx="6552728" cy="574675"/>
          </a:xfrm>
        </p:spPr>
        <p:txBody>
          <a:bodyPr/>
          <a:lstStyle/>
          <a:p>
            <a:r>
              <a:rPr lang="cs-CZ" sz="2800" dirty="0" smtClean="0"/>
              <a:t>Měření silového zatížení při obrábění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8872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2365" y="1052736"/>
            <a:ext cx="8084091" cy="574675"/>
          </a:xfrm>
        </p:spPr>
        <p:txBody>
          <a:bodyPr/>
          <a:lstStyle/>
          <a:p>
            <a:r>
              <a:rPr lang="cs-CZ" dirty="0"/>
              <a:t>Návrh oblasti pracovních </a:t>
            </a:r>
            <a:r>
              <a:rPr lang="cs-CZ" dirty="0" smtClean="0"/>
              <a:t>podmínek pro testy silového </a:t>
            </a:r>
            <a:r>
              <a:rPr lang="cs-CZ" dirty="0"/>
              <a:t>zatížení, </a:t>
            </a:r>
            <a:r>
              <a:rPr lang="cs-CZ" dirty="0" smtClean="0"/>
              <a:t>příkonu, vibrací a hluku při obrábění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7148" y="1844824"/>
            <a:ext cx="7858572" cy="4768536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Stroj a chlazení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frézovací centrum MCFV 5050 (</a:t>
            </a:r>
            <a:r>
              <a:rPr lang="cs-CZ" dirty="0" err="1" smtClean="0"/>
              <a:t>Tajmac</a:t>
            </a:r>
            <a:r>
              <a:rPr lang="cs-CZ" dirty="0" smtClean="0"/>
              <a:t> ZPS); upnutí SK 40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Bez chlazení</a:t>
            </a:r>
          </a:p>
          <a:p>
            <a:pPr marL="0" indent="0">
              <a:buNone/>
            </a:pPr>
            <a:r>
              <a:rPr lang="cs-CZ" b="1" dirty="0" smtClean="0"/>
              <a:t>Obráběný materiál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Ocel 12 050.9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Velikost polotovaru 160x100x40</a:t>
            </a:r>
            <a:endParaRPr lang="cs-CZ" dirty="0"/>
          </a:p>
          <a:p>
            <a:pPr marL="0" indent="0">
              <a:buNone/>
            </a:pPr>
            <a:r>
              <a:rPr lang="cs-CZ" b="1" dirty="0" smtClean="0"/>
              <a:t>Řezné </a:t>
            </a:r>
            <a:r>
              <a:rPr lang="cs-CZ" b="1" dirty="0"/>
              <a:t>podmínky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řezná rychlost </a:t>
            </a:r>
            <a:r>
              <a:rPr lang="cs-CZ" dirty="0" smtClean="0"/>
              <a:t>		</a:t>
            </a:r>
            <a:r>
              <a:rPr lang="cs-CZ" b="1" dirty="0" err="1" smtClean="0"/>
              <a:t>v</a:t>
            </a:r>
            <a:r>
              <a:rPr lang="cs-CZ" b="1" baseline="-25000" dirty="0" err="1" smtClean="0"/>
              <a:t>c</a:t>
            </a:r>
            <a:r>
              <a:rPr lang="cs-CZ" b="1" dirty="0" smtClean="0"/>
              <a:t> = 90 m.min</a:t>
            </a:r>
            <a:r>
              <a:rPr lang="cs-CZ" b="1" baseline="30000" dirty="0" smtClean="0"/>
              <a:t>-1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posuv </a:t>
            </a:r>
            <a:r>
              <a:rPr lang="cs-CZ" dirty="0"/>
              <a:t>na zub </a:t>
            </a:r>
            <a:r>
              <a:rPr lang="cs-CZ" dirty="0" smtClean="0"/>
              <a:t>	 	</a:t>
            </a:r>
            <a:r>
              <a:rPr lang="cs-CZ" b="1" dirty="0" err="1" smtClean="0"/>
              <a:t>f</a:t>
            </a:r>
            <a:r>
              <a:rPr lang="cs-CZ" b="1" baseline="-25000" dirty="0" err="1" smtClean="0"/>
              <a:t>z</a:t>
            </a:r>
            <a:r>
              <a:rPr lang="cs-CZ" b="1" dirty="0" smtClean="0"/>
              <a:t> = 0,11 mm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radiální </a:t>
            </a:r>
            <a:r>
              <a:rPr lang="en-US" dirty="0" smtClean="0"/>
              <a:t>h</a:t>
            </a:r>
            <a:r>
              <a:rPr lang="cs-CZ" dirty="0" err="1" smtClean="0"/>
              <a:t>loubka</a:t>
            </a:r>
            <a:r>
              <a:rPr lang="cs-CZ" dirty="0" smtClean="0"/>
              <a:t> </a:t>
            </a:r>
            <a:r>
              <a:rPr lang="cs-CZ" dirty="0"/>
              <a:t>řezu 	</a:t>
            </a:r>
            <a:r>
              <a:rPr lang="cs-CZ" dirty="0" smtClean="0"/>
              <a:t>	</a:t>
            </a:r>
            <a:r>
              <a:rPr lang="cs-CZ" b="1" dirty="0" err="1" smtClean="0"/>
              <a:t>a</a:t>
            </a:r>
            <a:r>
              <a:rPr lang="cs-CZ" b="1" baseline="-25000" dirty="0" err="1" smtClean="0"/>
              <a:t>e</a:t>
            </a:r>
            <a:r>
              <a:rPr lang="cs-CZ" b="1" dirty="0" smtClean="0"/>
              <a:t> = 1,5</a:t>
            </a:r>
            <a:r>
              <a:rPr lang="en-US" b="1" dirty="0" smtClean="0"/>
              <a:t>; 7; </a:t>
            </a:r>
            <a:r>
              <a:rPr lang="cs-CZ" b="1" dirty="0" smtClean="0"/>
              <a:t>10 mm</a:t>
            </a: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axiální hloubka 	</a:t>
            </a:r>
            <a:r>
              <a:rPr lang="cs-CZ" dirty="0" smtClean="0"/>
              <a:t>	</a:t>
            </a:r>
            <a:r>
              <a:rPr lang="cs-CZ" b="1" dirty="0" err="1" smtClean="0"/>
              <a:t>a</a:t>
            </a:r>
            <a:r>
              <a:rPr lang="cs-CZ" b="1" baseline="-25000" dirty="0" err="1" smtClean="0"/>
              <a:t>p</a:t>
            </a:r>
            <a:r>
              <a:rPr lang="cs-CZ" b="1" dirty="0" smtClean="0"/>
              <a:t> = 8 mm</a:t>
            </a:r>
            <a:endParaRPr lang="cs-CZ" b="1" dirty="0"/>
          </a:p>
          <a:p>
            <a:pPr marL="0" indent="0">
              <a:buNone/>
            </a:pPr>
            <a:r>
              <a:rPr lang="cs-CZ" b="1" dirty="0" smtClean="0"/>
              <a:t>      Sousledné frézování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8008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216" y="1100028"/>
            <a:ext cx="8147248" cy="574675"/>
          </a:xfrm>
        </p:spPr>
        <p:txBody>
          <a:bodyPr/>
          <a:lstStyle/>
          <a:p>
            <a:r>
              <a:rPr lang="cs-CZ" dirty="0"/>
              <a:t>Upnutí </a:t>
            </a:r>
            <a:r>
              <a:rPr lang="cs-CZ" dirty="0" smtClean="0"/>
              <a:t>dynamometru a obrobku </a:t>
            </a:r>
            <a:r>
              <a:rPr lang="cs-CZ" dirty="0"/>
              <a:t>v pracovním prostoru stroje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38" t="1316" r="10988" b="5827"/>
          <a:stretch/>
        </p:blipFill>
        <p:spPr>
          <a:xfrm>
            <a:off x="1177180" y="1988840"/>
            <a:ext cx="6995320" cy="4746825"/>
          </a:xfrm>
        </p:spPr>
      </p:pic>
    </p:spTree>
    <p:extLst>
      <p:ext uri="{BB962C8B-B14F-4D97-AF65-F5344CB8AC3E}">
        <p14:creationId xmlns:p14="http://schemas.microsoft.com/office/powerpoint/2010/main" val="2370938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433" y="1052736"/>
            <a:ext cx="7853355" cy="574675"/>
          </a:xfrm>
        </p:spPr>
        <p:txBody>
          <a:bodyPr/>
          <a:lstStyle/>
          <a:p>
            <a:r>
              <a:rPr lang="cs-CZ" dirty="0"/>
              <a:t>Metodika měření silového zatížení pomocí dynamometru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1216" y="1844824"/>
            <a:ext cx="7858572" cy="4768536"/>
          </a:xfrm>
        </p:spPr>
        <p:txBody>
          <a:bodyPr/>
          <a:lstStyle/>
          <a:p>
            <a:pPr marL="0" indent="0" algn="just">
              <a:buNone/>
            </a:pPr>
            <a:r>
              <a:rPr lang="cs-CZ" sz="1800" dirty="0"/>
              <a:t>Velikost jednotlivých složek výsledné síly </a:t>
            </a:r>
            <a:r>
              <a:rPr lang="cs-CZ" sz="1800" dirty="0" smtClean="0"/>
              <a:t>obrábění </a:t>
            </a:r>
            <a:r>
              <a:rPr lang="cs-CZ" sz="1800" dirty="0"/>
              <a:t>(F) byla měřena pomocí piezoelektrického dynamometru </a:t>
            </a:r>
            <a:r>
              <a:rPr lang="cs-CZ" sz="1800" dirty="0" err="1"/>
              <a:t>Kistler</a:t>
            </a:r>
            <a:r>
              <a:rPr lang="cs-CZ" sz="1800" dirty="0"/>
              <a:t> </a:t>
            </a:r>
            <a:r>
              <a:rPr lang="cs-CZ" sz="1800" dirty="0" smtClean="0"/>
              <a:t>9255B. Použitý </a:t>
            </a:r>
            <a:r>
              <a:rPr lang="cs-CZ" sz="1800" dirty="0"/>
              <a:t>dynamometr je vybaven čtyřmi piezoelektrickými senzory, na kterých při zatížení vzniká náboj, který je následně odstíněným kabelem veden do zesilovače s A/D převodníkem. Převedený a zesílený signál je poté předán ke zpracování do notebooku s vyhodnocovacím softwarem </a:t>
            </a:r>
            <a:r>
              <a:rPr lang="cs-CZ" sz="1800" dirty="0" err="1"/>
              <a:t>DynoWare</a:t>
            </a:r>
            <a:r>
              <a:rPr lang="cs-CZ" sz="1800" dirty="0"/>
              <a:t>. Zde jsou naměřená data vykreslena a uložena</a:t>
            </a:r>
            <a:r>
              <a:rPr lang="cs-CZ" sz="1800" dirty="0" smtClean="0"/>
              <a:t>.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880" y="3645024"/>
            <a:ext cx="493121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71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Ukázka nasnímaného signálu silového zatížení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-14248" y="1686225"/>
            <a:ext cx="9042898" cy="4876006"/>
            <a:chOff x="0" y="857250"/>
            <a:chExt cx="9144000" cy="4803998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857250"/>
              <a:ext cx="9144000" cy="4803998"/>
            </a:xfrm>
            <a:prstGeom prst="rect">
              <a:avLst/>
            </a:prstGeom>
          </p:spPr>
        </p:pic>
        <p:sp>
          <p:nvSpPr>
            <p:cNvPr id="5" name="TextovéPole 10"/>
            <p:cNvSpPr txBox="1"/>
            <p:nvPr/>
          </p:nvSpPr>
          <p:spPr>
            <a:xfrm>
              <a:off x="3569603" y="4224862"/>
              <a:ext cx="900430" cy="466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spcBef>
                  <a:spcPts val="1000"/>
                </a:spcBef>
                <a:spcAft>
                  <a:spcPts val="0"/>
                </a:spcAft>
              </a:pPr>
              <a:r>
                <a:rPr lang="en-US" sz="1600" b="1" kern="120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</a:rPr>
                <a:t>F</a:t>
              </a:r>
              <a:r>
                <a:rPr lang="en-US" sz="1600" b="1" kern="1200" baseline="-2500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</a:rPr>
                <a:t>z</a:t>
              </a:r>
              <a:r>
                <a:rPr lang="en-US" sz="1600" b="1" kern="120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</a:rPr>
                <a:t> [N]</a:t>
              </a:r>
              <a:endParaRPr lang="cs-CZ" sz="800">
                <a:effectLst/>
                <a:latin typeface="Tahoma" panose="020B0604030504040204" pitchFamily="34" charset="0"/>
                <a:ea typeface="Humnst777CS Lt BT" panose="020B0402030504020204" pitchFamily="34" charset="0"/>
              </a:endParaRPr>
            </a:p>
          </p:txBody>
        </p:sp>
        <p:sp>
          <p:nvSpPr>
            <p:cNvPr id="6" name="TextovéPole 10"/>
            <p:cNvSpPr txBox="1"/>
            <p:nvPr/>
          </p:nvSpPr>
          <p:spPr>
            <a:xfrm>
              <a:off x="7901464" y="2316737"/>
              <a:ext cx="900430" cy="466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spcBef>
                  <a:spcPts val="1000"/>
                </a:spcBef>
                <a:spcAft>
                  <a:spcPts val="0"/>
                </a:spcAft>
              </a:pPr>
              <a:r>
                <a:rPr lang="en-US" sz="1600" b="1" kern="120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</a:rPr>
                <a:t>F</a:t>
              </a:r>
              <a:r>
                <a:rPr lang="en-US" sz="1600" b="1" kern="1200" baseline="-2500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</a:rPr>
                <a:t>y</a:t>
              </a:r>
              <a:r>
                <a:rPr lang="en-US" sz="1600" b="1" kern="120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</a:rPr>
                <a:t> [N]</a:t>
              </a:r>
              <a:endParaRPr lang="cs-CZ" sz="800">
                <a:effectLst/>
                <a:latin typeface="Tahoma" panose="020B0604030504040204" pitchFamily="34" charset="0"/>
                <a:ea typeface="Humnst777CS Lt BT" panose="020B0402030504020204" pitchFamily="34" charset="0"/>
              </a:endParaRPr>
            </a:p>
          </p:txBody>
        </p:sp>
        <p:sp>
          <p:nvSpPr>
            <p:cNvPr id="7" name="TextovéPole 10"/>
            <p:cNvSpPr txBox="1"/>
            <p:nvPr/>
          </p:nvSpPr>
          <p:spPr>
            <a:xfrm>
              <a:off x="7890417" y="4242314"/>
              <a:ext cx="900430" cy="466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spcBef>
                  <a:spcPts val="1000"/>
                </a:spcBef>
                <a:spcAft>
                  <a:spcPts val="0"/>
                </a:spcAft>
              </a:pPr>
              <a:r>
                <a:rPr lang="en-US" sz="1600" b="1" kern="1200" dirty="0" err="1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</a:rPr>
                <a:t>F</a:t>
              </a:r>
              <a:r>
                <a:rPr lang="en-US" sz="1600" b="1" kern="1200" baseline="-25000" dirty="0" err="1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</a:rPr>
                <a:t>x</a:t>
              </a:r>
              <a:r>
                <a:rPr lang="en-US" sz="1600" b="1" kern="1200" dirty="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</a:rPr>
                <a:t> [N]</a:t>
              </a:r>
              <a:endParaRPr lang="cs-CZ" sz="800" dirty="0">
                <a:effectLst/>
                <a:latin typeface="Tahoma" panose="020B0604030504040204" pitchFamily="34" charset="0"/>
                <a:ea typeface="Humnst777CS Lt BT" panose="020B0402030504020204" pitchFamily="34" charset="0"/>
              </a:endParaRPr>
            </a:p>
          </p:txBody>
        </p:sp>
        <p:sp>
          <p:nvSpPr>
            <p:cNvPr id="8" name="TextovéPole 10"/>
            <p:cNvSpPr txBox="1"/>
            <p:nvPr/>
          </p:nvSpPr>
          <p:spPr>
            <a:xfrm>
              <a:off x="3569603" y="2589883"/>
              <a:ext cx="900430" cy="466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spcBef>
                  <a:spcPts val="1000"/>
                </a:spcBef>
                <a:spcAft>
                  <a:spcPts val="0"/>
                </a:spcAft>
              </a:pPr>
              <a:r>
                <a:rPr lang="en-US" sz="1600" b="1" kern="120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  <a:cs typeface="Times New Roman" panose="02020603050405020304" pitchFamily="18" charset="0"/>
                </a:rPr>
                <a:t>F</a:t>
              </a:r>
              <a:r>
                <a:rPr lang="en-US" sz="1600" b="1" kern="1200" baseline="-2500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  <a:cs typeface="Times New Roman" panose="02020603050405020304" pitchFamily="18" charset="0"/>
                </a:rPr>
                <a:t>z</a:t>
              </a:r>
              <a:r>
                <a:rPr lang="en-US" sz="1600" b="1" kern="120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  <a:cs typeface="Times New Roman" panose="02020603050405020304" pitchFamily="18" charset="0"/>
                </a:rPr>
                <a:t> [N]</a:t>
              </a:r>
              <a:endParaRPr lang="cs-CZ" sz="1100">
                <a:effectLst/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ovéPole 10"/>
            <p:cNvSpPr txBox="1"/>
            <p:nvPr/>
          </p:nvSpPr>
          <p:spPr>
            <a:xfrm>
              <a:off x="3560713" y="2325088"/>
              <a:ext cx="900430" cy="466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spcBef>
                  <a:spcPts val="1000"/>
                </a:spcBef>
                <a:spcAft>
                  <a:spcPts val="0"/>
                </a:spcAft>
              </a:pPr>
              <a:r>
                <a:rPr lang="en-US" sz="1600" b="1" kern="120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  <a:cs typeface="Times New Roman" panose="02020603050405020304" pitchFamily="18" charset="0"/>
                </a:rPr>
                <a:t>F</a:t>
              </a:r>
              <a:r>
                <a:rPr lang="en-US" sz="1600" b="1" kern="1200" baseline="-2500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  <a:cs typeface="Times New Roman" panose="02020603050405020304" pitchFamily="18" charset="0"/>
                </a:rPr>
                <a:t>y</a:t>
              </a:r>
              <a:r>
                <a:rPr lang="en-US" sz="1600" b="1" kern="120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  <a:cs typeface="Times New Roman" panose="02020603050405020304" pitchFamily="18" charset="0"/>
                </a:rPr>
                <a:t> [N]</a:t>
              </a:r>
              <a:endParaRPr lang="cs-CZ" sz="1100">
                <a:effectLst/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ovéPole 10"/>
            <p:cNvSpPr txBox="1"/>
            <p:nvPr/>
          </p:nvSpPr>
          <p:spPr>
            <a:xfrm>
              <a:off x="3563888" y="2036163"/>
              <a:ext cx="900430" cy="466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spcBef>
                  <a:spcPts val="1000"/>
                </a:spcBef>
                <a:spcAft>
                  <a:spcPts val="0"/>
                </a:spcAft>
              </a:pPr>
              <a:r>
                <a:rPr lang="en-US" sz="1600" b="1" kern="1200" dirty="0" err="1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  <a:cs typeface="Times New Roman" panose="02020603050405020304" pitchFamily="18" charset="0"/>
                </a:rPr>
                <a:t>F</a:t>
              </a:r>
              <a:r>
                <a:rPr lang="en-US" sz="1600" b="1" kern="1200" baseline="-25000" dirty="0" err="1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  <a:cs typeface="Times New Roman" panose="02020603050405020304" pitchFamily="18" charset="0"/>
                </a:rPr>
                <a:t>x</a:t>
              </a:r>
              <a:r>
                <a:rPr lang="en-US" sz="1600" b="1" kern="1200" dirty="0">
                  <a:solidFill>
                    <a:srgbClr val="1F497D"/>
                  </a:solidFill>
                  <a:effectLst/>
                  <a:latin typeface="Arial" panose="020B0604020202020204" pitchFamily="34" charset="0"/>
                  <a:ea typeface="Humnst777CS Lt BT" panose="020B0402030504020204" pitchFamily="34" charset="0"/>
                  <a:cs typeface="Times New Roman" panose="02020603050405020304" pitchFamily="18" charset="0"/>
                </a:rPr>
                <a:t> [N]</a:t>
              </a:r>
              <a:endParaRPr lang="cs-CZ" sz="1100" dirty="0">
                <a:effectLst/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014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Metodika vyhodnocení </a:t>
            </a:r>
            <a:r>
              <a:rPr lang="cs-CZ" dirty="0"/>
              <a:t>silového zatížení </a:t>
            </a:r>
            <a:r>
              <a:rPr lang="cs-CZ" dirty="0" smtClean="0"/>
              <a:t>při obrábění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/>
              <a:t>Při vyhodnocování bylo </a:t>
            </a:r>
            <a:r>
              <a:rPr lang="cs-CZ" sz="1800" dirty="0" smtClean="0"/>
              <a:t>vypočítáno </a:t>
            </a:r>
            <a:r>
              <a:rPr lang="cs-CZ" sz="1800" dirty="0"/>
              <a:t>průměrné </a:t>
            </a:r>
            <a:r>
              <a:rPr lang="cs-CZ" sz="1800" dirty="0" smtClean="0"/>
              <a:t>silové </a:t>
            </a:r>
            <a:r>
              <a:rPr lang="cs-CZ" sz="1800" dirty="0"/>
              <a:t>zatížení v jednotlivých směrech </a:t>
            </a:r>
            <a:r>
              <a:rPr lang="cs-CZ" sz="1800" dirty="0" err="1" smtClean="0"/>
              <a:t>Fx</a:t>
            </a:r>
            <a:r>
              <a:rPr lang="cs-CZ" sz="1800" dirty="0" smtClean="0"/>
              <a:t>, Fy a </a:t>
            </a:r>
            <a:r>
              <a:rPr lang="cs-CZ" sz="1800" dirty="0" err="1" smtClean="0"/>
              <a:t>Fz</a:t>
            </a:r>
            <a:r>
              <a:rPr lang="cs-CZ" sz="1800" dirty="0" smtClean="0"/>
              <a:t>. Z </a:t>
            </a:r>
            <a:r>
              <a:rPr lang="cs-CZ" sz="1800" dirty="0"/>
              <a:t>těchto hodnot byla následně vypočítána výsledná velikost silového zatížení frézovacího nástroje </a:t>
            </a:r>
            <a:r>
              <a:rPr lang="cs-CZ" sz="1800" b="1" dirty="0"/>
              <a:t>F</a:t>
            </a:r>
            <a:r>
              <a:rPr lang="cs-CZ" sz="1800" dirty="0"/>
              <a:t>. Tyto vypočítané hodnoty reprezentují velikost silového zatížení testované </a:t>
            </a:r>
            <a:r>
              <a:rPr lang="cs-CZ" sz="1800" dirty="0" smtClean="0"/>
              <a:t>frézy v jednotlivých směrech </a:t>
            </a:r>
            <a:r>
              <a:rPr lang="cs-CZ" sz="1800" b="1" dirty="0" err="1"/>
              <a:t>Fx</a:t>
            </a:r>
            <a:r>
              <a:rPr lang="cs-CZ" sz="1800" dirty="0"/>
              <a:t>, </a:t>
            </a:r>
            <a:r>
              <a:rPr lang="cs-CZ" sz="1800" b="1" dirty="0"/>
              <a:t>Fy</a:t>
            </a:r>
            <a:r>
              <a:rPr lang="cs-CZ" sz="1800" dirty="0"/>
              <a:t> a </a:t>
            </a:r>
            <a:r>
              <a:rPr lang="cs-CZ" sz="1800" b="1" dirty="0" err="1"/>
              <a:t>Fz</a:t>
            </a:r>
            <a:r>
              <a:rPr lang="cs-CZ" sz="1800" dirty="0"/>
              <a:t> </a:t>
            </a:r>
            <a:r>
              <a:rPr lang="cs-CZ" sz="1800" dirty="0" smtClean="0"/>
              <a:t>a výslednou sílu obrábění </a:t>
            </a:r>
            <a:r>
              <a:rPr lang="cs-CZ" sz="1800" b="1" dirty="0" smtClean="0"/>
              <a:t>F</a:t>
            </a:r>
            <a:r>
              <a:rPr lang="cs-CZ" sz="1800" dirty="0" smtClean="0"/>
              <a:t>, </a:t>
            </a:r>
            <a:r>
              <a:rPr lang="cs-CZ" sz="1800" dirty="0"/>
              <a:t>při daných řezných podmínkách.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3380048"/>
            <a:ext cx="8198111" cy="33123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3176216" y="3156078"/>
                <a:ext cx="2746073" cy="465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cs-CZ" sz="2000" b="0" i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cs-CZ" sz="2000" b="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cs-CZ" sz="20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b="1" i="1">
                                  <a:latin typeface="Cambria Math" panose="02040503050406030204" pitchFamily="18" charset="0"/>
                                </a:rPr>
                                <m:t>𝑭𝒙</m:t>
                              </m:r>
                            </m:e>
                            <m:sup>
                              <m:r>
                                <a:rPr lang="cs-CZ" sz="20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sz="2000" b="0" i="0"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cs-CZ" sz="20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b="1" i="1">
                                  <a:latin typeface="Cambria Math" panose="02040503050406030204" pitchFamily="18" charset="0"/>
                                </a:rPr>
                                <m:t>𝑭𝒚</m:t>
                              </m:r>
                            </m:e>
                            <m:sup>
                              <m:r>
                                <a:rPr lang="cs-CZ" sz="20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sz="2000" b="0" i="0"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cs-CZ" sz="20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b="1" i="1">
                                  <a:latin typeface="Cambria Math" panose="02040503050406030204" pitchFamily="18" charset="0"/>
                                </a:rPr>
                                <m:t>𝑭𝒛</m:t>
                              </m:r>
                            </m:e>
                            <m:sup>
                              <m:r>
                                <a:rPr lang="cs-CZ" sz="20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216" y="3156078"/>
                <a:ext cx="2746073" cy="465064"/>
              </a:xfrm>
              <a:prstGeom prst="rect">
                <a:avLst/>
              </a:prstGeom>
              <a:blipFill rotWithShape="0">
                <a:blip r:embed="rId3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995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Vyhodnocení měření </a:t>
            </a:r>
            <a:r>
              <a:rPr lang="cs-CZ" dirty="0"/>
              <a:t>silového zatížení při obrábění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7" y="1674703"/>
            <a:ext cx="834785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51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2" y="1818000"/>
            <a:ext cx="8347851" cy="5040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silového zatížení při obrábění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2982457" y="5053493"/>
            <a:ext cx="5726031" cy="101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1835696" y="3501008"/>
            <a:ext cx="690740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Šipka nahoru 7"/>
          <p:cNvSpPr/>
          <p:nvPr/>
        </p:nvSpPr>
        <p:spPr>
          <a:xfrm>
            <a:off x="8315128" y="3562306"/>
            <a:ext cx="432048" cy="1368152"/>
          </a:xfrm>
          <a:prstGeom prst="upArrow">
            <a:avLst>
              <a:gd name="adj1" fmla="val 50000"/>
              <a:gd name="adj2" fmla="val 1119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8204433" y="499518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1541892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silového zatížení při obrábění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7" y="1643077"/>
            <a:ext cx="834785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06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silového zatížení při obrábění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7" y="1674703"/>
            <a:ext cx="834785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18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8946" y="1685564"/>
            <a:ext cx="54006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000" b="1" dirty="0" smtClean="0">
                <a:latin typeface="Arial" panose="020B0604020202020204" pitchFamily="34" charset="0"/>
              </a:rPr>
              <a:t>Vlastnosti</a:t>
            </a:r>
            <a:endParaRPr lang="cs-CZ" sz="2000" b="1" dirty="0">
              <a:latin typeface="Arial" panose="020B0604020202020204" pitchFamily="34" charset="0"/>
            </a:endParaRP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</a:rPr>
              <a:t>Fréza s úhlem šroubovice 45°, 2 zuby do středu,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</a:rPr>
              <a:t>sražené rohové hrany.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</a:rPr>
              <a:t>Konstantní úhel hřbetu 10° ve spirále.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</a:rPr>
              <a:t>Optimalizovaný tvar zubové mezery speciálním kotoučem pro šířku třísky. Zesílené jádro pro vysokou tuhost</a:t>
            </a:r>
            <a:r>
              <a:rPr lang="cs-CZ" dirty="0" smtClean="0">
                <a:latin typeface="Arial" panose="020B0604020202020204" pitchFamily="34" charset="0"/>
              </a:rPr>
              <a:t>.</a:t>
            </a:r>
            <a:endParaRPr lang="cs-CZ" dirty="0">
              <a:latin typeface="Arial" panose="020B0604020202020204" pitchFamily="34" charset="0"/>
            </a:endParaRP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</a:rPr>
              <a:t>povlak </a:t>
            </a:r>
            <a:r>
              <a:rPr lang="cs-CZ" dirty="0" smtClean="0">
                <a:latin typeface="Arial" panose="020B0604020202020204" pitchFamily="34" charset="0"/>
              </a:rPr>
              <a:t>PVD</a:t>
            </a:r>
          </a:p>
          <a:p>
            <a:pPr fontAlgn="t">
              <a:buFont typeface="Arial" panose="020B0604020202020204" pitchFamily="34" charset="0"/>
              <a:buChar char="•"/>
            </a:pPr>
            <a:endParaRPr lang="cs-CZ" dirty="0">
              <a:solidFill>
                <a:srgbClr val="454545"/>
              </a:solidFill>
              <a:latin typeface="Arial" panose="020B0604020202020204" pitchFamily="34" charset="0"/>
            </a:endParaRPr>
          </a:p>
          <a:p>
            <a:pPr fontAlgn="t"/>
            <a:r>
              <a:rPr lang="cs-CZ" sz="2000" b="1" dirty="0">
                <a:latin typeface="Arial" panose="020B0604020202020204" pitchFamily="34" charset="0"/>
              </a:rPr>
              <a:t>Aplikace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</a:rPr>
              <a:t>Univerzální fréza pro široké spektrum materiálů, vhodné aplikace od hrubování po dokončování.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</a:rPr>
              <a:t>Mimořádná schopnost vyprazdňování zubové mezery v měkkých i zušlechtěných materiálech zvyšuje spolehlivost procesu obrábění.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</a:rPr>
              <a:t>Doporučujeme pro CNC i konvenční stroje.</a:t>
            </a:r>
            <a:endParaRPr lang="cs-CZ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Stopková fréza- F8600 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unicut.cz/cms/uploads/images/produkty/F8600_F8610_UniCut/645_F8600-F8610-unicut-sikmy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1815">
            <a:off x="5582238" y="2271861"/>
            <a:ext cx="3523444" cy="94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unicut.cz/cms/uploads/images/produkty/F8600_F8610_UniCut/400_F8600-F8610-unicut-celn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29" y="4653136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9912" y="6217573"/>
            <a:ext cx="5364088" cy="60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02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silového zatížení při obrábění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80" y="1684800"/>
            <a:ext cx="835902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84" y="1661705"/>
            <a:ext cx="8359025" cy="5040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silového zatížení při obrábění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3059832" y="4725144"/>
            <a:ext cx="5726031" cy="101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1917150" y="3239670"/>
            <a:ext cx="690740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Šipka nahoru 7"/>
          <p:cNvSpPr/>
          <p:nvPr/>
        </p:nvSpPr>
        <p:spPr>
          <a:xfrm>
            <a:off x="8392503" y="3301499"/>
            <a:ext cx="432048" cy="1368152"/>
          </a:xfrm>
          <a:prstGeom prst="upArrow">
            <a:avLst>
              <a:gd name="adj1" fmla="val 50000"/>
              <a:gd name="adj2" fmla="val 1119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8281808" y="466683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15 %</a:t>
            </a:r>
          </a:p>
        </p:txBody>
      </p:sp>
    </p:spTree>
    <p:extLst>
      <p:ext uri="{BB962C8B-B14F-4D97-AF65-F5344CB8AC3E}">
        <p14:creationId xmlns:p14="http://schemas.microsoft.com/office/powerpoint/2010/main" val="3244096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silového zatížení při obrábění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80" y="1674703"/>
            <a:ext cx="835902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79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80" y="1684800"/>
            <a:ext cx="8359025" cy="5040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silového zatížení při obrábění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2998947" y="4795192"/>
            <a:ext cx="5726031" cy="101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1839775" y="3212976"/>
            <a:ext cx="690740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Šipka nahoru 7"/>
          <p:cNvSpPr/>
          <p:nvPr/>
        </p:nvSpPr>
        <p:spPr>
          <a:xfrm>
            <a:off x="8467669" y="3252439"/>
            <a:ext cx="432048" cy="1503042"/>
          </a:xfrm>
          <a:prstGeom prst="upArrow">
            <a:avLst>
              <a:gd name="adj1" fmla="val 50000"/>
              <a:gd name="adj2" fmla="val 1119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8395661" y="494024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3052597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Výsledky měření </a:t>
            </a:r>
            <a:r>
              <a:rPr lang="cs-CZ" dirty="0"/>
              <a:t>silového zatížení při obrábění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/>
              <a:t>Pro testy </a:t>
            </a:r>
            <a:r>
              <a:rPr lang="cs-CZ" dirty="0" smtClean="0"/>
              <a:t>silového zatížení byly </a:t>
            </a:r>
            <a:r>
              <a:rPr lang="cs-CZ" dirty="0"/>
              <a:t>použity 2 typů </a:t>
            </a:r>
            <a:r>
              <a:rPr lang="cs-CZ" dirty="0" err="1"/>
              <a:t>povlakovaných</a:t>
            </a:r>
            <a:r>
              <a:rPr lang="cs-CZ" dirty="0"/>
              <a:t> karbidových fréz s různými </a:t>
            </a:r>
            <a:r>
              <a:rPr lang="cs-CZ" dirty="0" smtClean="0"/>
              <a:t>geometriemi. </a:t>
            </a:r>
            <a:r>
              <a:rPr lang="cs-CZ" dirty="0"/>
              <a:t>Jednalo se o nástroje </a:t>
            </a:r>
            <a:r>
              <a:rPr lang="cs-CZ" b="1" i="1" dirty="0" smtClean="0"/>
              <a:t>F 8600 </a:t>
            </a:r>
            <a:r>
              <a:rPr lang="cs-CZ" dirty="0" smtClean="0"/>
              <a:t>a </a:t>
            </a:r>
            <a:r>
              <a:rPr lang="cs-CZ" b="1" i="1" dirty="0"/>
              <a:t>Nový </a:t>
            </a:r>
            <a:r>
              <a:rPr lang="cs-CZ" b="1" i="1" dirty="0" err="1"/>
              <a:t>Unicut</a:t>
            </a:r>
            <a:r>
              <a:rPr lang="cs-CZ" b="1" i="1" dirty="0"/>
              <a:t> - varianta 2D</a:t>
            </a:r>
            <a:r>
              <a:rPr lang="cs-CZ" dirty="0" smtClean="0"/>
              <a:t>. </a:t>
            </a:r>
            <a:r>
              <a:rPr lang="cs-CZ" dirty="0"/>
              <a:t>Obráběným materiálem </a:t>
            </a:r>
            <a:r>
              <a:rPr lang="cs-CZ" dirty="0" smtClean="0"/>
              <a:t>byla ocel </a:t>
            </a:r>
            <a:r>
              <a:rPr lang="cs-CZ" dirty="0"/>
              <a:t>ČSN </a:t>
            </a:r>
            <a:r>
              <a:rPr lang="cs-CZ" dirty="0" smtClean="0"/>
              <a:t>12 050.9. </a:t>
            </a:r>
          </a:p>
          <a:p>
            <a:pPr marL="0" indent="0" algn="just">
              <a:buNone/>
            </a:pPr>
            <a:r>
              <a:rPr lang="cs-CZ" dirty="0" smtClean="0"/>
              <a:t>Pro </a:t>
            </a:r>
            <a:r>
              <a:rPr lang="cs-CZ" dirty="0"/>
              <a:t>testy </a:t>
            </a:r>
            <a:r>
              <a:rPr lang="cs-CZ" dirty="0" smtClean="0"/>
              <a:t>silového zatížení při obrábění byly </a:t>
            </a:r>
            <a:r>
              <a:rPr lang="cs-CZ" dirty="0"/>
              <a:t>použity řezné podmínky: </a:t>
            </a:r>
            <a:r>
              <a:rPr lang="cs-CZ" dirty="0" err="1"/>
              <a:t>v</a:t>
            </a:r>
            <a:r>
              <a:rPr lang="cs-CZ" baseline="-25000" dirty="0" err="1"/>
              <a:t>c</a:t>
            </a:r>
            <a:r>
              <a:rPr lang="cs-CZ" dirty="0"/>
              <a:t> = </a:t>
            </a:r>
            <a:r>
              <a:rPr lang="cs-CZ" dirty="0" smtClean="0"/>
              <a:t>90 </a:t>
            </a:r>
            <a:r>
              <a:rPr lang="cs-CZ" dirty="0"/>
              <a:t>m.min</a:t>
            </a:r>
            <a:r>
              <a:rPr lang="cs-CZ" baseline="30000" dirty="0"/>
              <a:t>-1</a:t>
            </a:r>
            <a:r>
              <a:rPr lang="cs-CZ" dirty="0" smtClean="0"/>
              <a:t>,</a:t>
            </a:r>
            <a:br>
              <a:rPr lang="cs-CZ" dirty="0" smtClean="0"/>
            </a:br>
            <a:r>
              <a:rPr lang="cs-CZ" dirty="0" err="1" smtClean="0"/>
              <a:t>f</a:t>
            </a:r>
            <a:r>
              <a:rPr lang="cs-CZ" baseline="-25000" dirty="0" err="1" smtClean="0"/>
              <a:t>z</a:t>
            </a:r>
            <a:r>
              <a:rPr lang="cs-CZ" dirty="0" smtClean="0"/>
              <a:t> </a:t>
            </a:r>
            <a:r>
              <a:rPr lang="cs-CZ" dirty="0"/>
              <a:t>= </a:t>
            </a:r>
            <a:r>
              <a:rPr lang="cs-CZ" dirty="0" smtClean="0"/>
              <a:t>0,11 </a:t>
            </a:r>
            <a:r>
              <a:rPr lang="cs-CZ" dirty="0"/>
              <a:t>mm, </a:t>
            </a:r>
            <a:r>
              <a:rPr lang="cs-CZ" dirty="0" err="1"/>
              <a:t>a</a:t>
            </a:r>
            <a:r>
              <a:rPr lang="cs-CZ" baseline="-25000" dirty="0" err="1"/>
              <a:t>e</a:t>
            </a:r>
            <a:r>
              <a:rPr lang="cs-CZ" dirty="0"/>
              <a:t> = 1,5 , 7 a 10 mm a </a:t>
            </a:r>
            <a:r>
              <a:rPr lang="cs-CZ" dirty="0" err="1"/>
              <a:t>a</a:t>
            </a:r>
            <a:r>
              <a:rPr lang="cs-CZ" baseline="-25000" dirty="0" err="1"/>
              <a:t>p</a:t>
            </a:r>
            <a:r>
              <a:rPr lang="cs-CZ" dirty="0"/>
              <a:t> = </a:t>
            </a:r>
            <a:r>
              <a:rPr lang="cs-CZ" dirty="0" smtClean="0"/>
              <a:t>10 </a:t>
            </a:r>
            <a:r>
              <a:rPr lang="cs-CZ" dirty="0"/>
              <a:t>mm. </a:t>
            </a:r>
            <a:r>
              <a:rPr lang="cs-CZ" dirty="0" smtClean="0"/>
              <a:t>Tyto </a:t>
            </a:r>
            <a:r>
              <a:rPr lang="cs-CZ" dirty="0"/>
              <a:t>řezné podmínky byly </a:t>
            </a:r>
            <a:r>
              <a:rPr lang="cs-CZ" dirty="0" smtClean="0"/>
              <a:t> </a:t>
            </a:r>
            <a:r>
              <a:rPr lang="cs-CZ" dirty="0"/>
              <a:t>definovány s výrobcem </a:t>
            </a:r>
            <a:r>
              <a:rPr lang="cs-CZ" dirty="0" smtClean="0"/>
              <a:t>nástrojů . </a:t>
            </a:r>
            <a:r>
              <a:rPr lang="cs-CZ" dirty="0"/>
              <a:t>Řezné prostředí bylo bez chlazení </a:t>
            </a:r>
            <a:r>
              <a:rPr lang="cs-CZ" dirty="0" smtClean="0"/>
              <a:t>– obrábění zasucha.</a:t>
            </a:r>
            <a:endParaRPr lang="cs-CZ" dirty="0"/>
          </a:p>
          <a:p>
            <a:pPr marL="0" indent="0" algn="just">
              <a:buNone/>
            </a:pPr>
            <a:r>
              <a:rPr lang="cs-CZ" dirty="0"/>
              <a:t>Cílem testů bylo porovnat nástroje z hlediska </a:t>
            </a:r>
            <a:r>
              <a:rPr lang="cs-CZ" dirty="0" smtClean="0"/>
              <a:t>silového zatížení při obrábění. Při </a:t>
            </a:r>
            <a:r>
              <a:rPr lang="cs-CZ" dirty="0"/>
              <a:t>měření silového zatížení při frézování se vyhodnocovalo zatížení </a:t>
            </a:r>
            <a:r>
              <a:rPr lang="cs-CZ" dirty="0" err="1"/>
              <a:t>Fx</a:t>
            </a:r>
            <a:r>
              <a:rPr lang="cs-CZ" dirty="0"/>
              <a:t>, Fy, </a:t>
            </a:r>
            <a:r>
              <a:rPr lang="cs-CZ" dirty="0" err="1"/>
              <a:t>Fz</a:t>
            </a:r>
            <a:r>
              <a:rPr lang="cs-CZ" dirty="0"/>
              <a:t> a F. </a:t>
            </a:r>
          </a:p>
          <a:p>
            <a:pPr marL="0" indent="0">
              <a:buNone/>
            </a:pPr>
            <a:r>
              <a:rPr lang="cs-CZ" dirty="0"/>
              <a:t>Velikost silového zatížení ve směru </a:t>
            </a:r>
            <a:r>
              <a:rPr lang="cs-CZ" b="1" dirty="0" err="1"/>
              <a:t>Fx</a:t>
            </a:r>
            <a:r>
              <a:rPr lang="cs-CZ" dirty="0"/>
              <a:t> a </a:t>
            </a:r>
            <a:r>
              <a:rPr lang="cs-CZ" b="1" dirty="0"/>
              <a:t>Fy</a:t>
            </a:r>
            <a:r>
              <a:rPr lang="cs-CZ" dirty="0"/>
              <a:t> působí v  rovině kolmé na osu nástroje. Tyto síly určují zatížení nástroje. Čím menší budou tyto síly, tím méně energie bude na obrábění spotřebováno a tím menší budou také požadavky na výkonové a momentové hodnoty použitých strojů a jejich jednotlivých částí. Dále tyto síly působí na nástroj ve smyslu jeho ohybu. Tyto síly jsou zachycovány soustavou stroj-nástroj-obrobek.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 hlediska vyhodnocení těchto sil dosahuje nástroj </a:t>
            </a:r>
            <a:r>
              <a:rPr lang="cs-CZ" b="1" i="1" dirty="0"/>
              <a:t>Nový </a:t>
            </a:r>
            <a:r>
              <a:rPr lang="cs-CZ" b="1" i="1" dirty="0" err="1"/>
              <a:t>Unicut</a:t>
            </a:r>
            <a:r>
              <a:rPr lang="cs-CZ" b="1" i="1" dirty="0"/>
              <a:t> - varianta </a:t>
            </a:r>
            <a:r>
              <a:rPr lang="cs-CZ" b="1" i="1" dirty="0" smtClean="0"/>
              <a:t>2D </a:t>
            </a:r>
            <a:r>
              <a:rPr lang="cs-CZ" dirty="0" smtClean="0"/>
              <a:t>průměrně o </a:t>
            </a:r>
            <a:r>
              <a:rPr lang="cs-CZ" b="1" i="1" dirty="0" smtClean="0"/>
              <a:t>11% </a:t>
            </a:r>
            <a:r>
              <a:rPr lang="cs-CZ" dirty="0" smtClean="0"/>
              <a:t>nižší silové zatížení něž nástroj </a:t>
            </a:r>
            <a:r>
              <a:rPr lang="cs-CZ" b="1" i="1" dirty="0"/>
              <a:t>F </a:t>
            </a:r>
            <a:r>
              <a:rPr lang="cs-CZ" b="1" i="1" dirty="0" smtClean="0"/>
              <a:t>8600.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37829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měření silového zatížení při obrábění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6501" y="1674703"/>
            <a:ext cx="8542784" cy="4768536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Velikost silového zatížení </a:t>
            </a:r>
            <a:r>
              <a:rPr lang="cs-CZ" b="1" dirty="0" err="1"/>
              <a:t>Fz</a:t>
            </a:r>
            <a:r>
              <a:rPr lang="cs-CZ" dirty="0"/>
              <a:t> působí ve směru osy nástroje a působí na vznikající povrch </a:t>
            </a:r>
            <a:r>
              <a:rPr lang="cs-CZ" dirty="0" smtClean="0"/>
              <a:t>obrobku a také na upnutí nástroje v nástrojovém drážku.</a:t>
            </a:r>
          </a:p>
          <a:p>
            <a:pPr marL="0" indent="0">
              <a:buNone/>
            </a:pPr>
            <a:r>
              <a:rPr lang="cs-CZ" dirty="0"/>
              <a:t>Z hlediska vyhodnocení </a:t>
            </a:r>
            <a:r>
              <a:rPr lang="cs-CZ" dirty="0" smtClean="0"/>
              <a:t>této síly </a:t>
            </a:r>
            <a:r>
              <a:rPr lang="cs-CZ" dirty="0"/>
              <a:t>dosahuje nástroj </a:t>
            </a:r>
            <a:r>
              <a:rPr lang="cs-CZ" b="1" i="1" dirty="0"/>
              <a:t>Nový </a:t>
            </a:r>
            <a:r>
              <a:rPr lang="cs-CZ" b="1" i="1" dirty="0" err="1"/>
              <a:t>Unicut</a:t>
            </a:r>
            <a:r>
              <a:rPr lang="cs-CZ" b="1" i="1" dirty="0"/>
              <a:t> - varianta 2D </a:t>
            </a:r>
            <a:r>
              <a:rPr lang="cs-CZ" dirty="0" smtClean="0"/>
              <a:t>průměrně </a:t>
            </a:r>
            <a:r>
              <a:rPr lang="cs-CZ" dirty="0"/>
              <a:t>o </a:t>
            </a:r>
            <a:r>
              <a:rPr lang="cs-CZ" b="1" i="1" dirty="0" smtClean="0"/>
              <a:t>15% </a:t>
            </a:r>
            <a:r>
              <a:rPr lang="cs-CZ" dirty="0"/>
              <a:t>nižší silové zatížení něž nástroj </a:t>
            </a:r>
            <a:r>
              <a:rPr lang="cs-CZ" b="1" i="1" dirty="0"/>
              <a:t>F </a:t>
            </a:r>
            <a:r>
              <a:rPr lang="cs-CZ" b="1" i="1" dirty="0" smtClean="0"/>
              <a:t>8600. 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Výsledná </a:t>
            </a:r>
            <a:r>
              <a:rPr lang="cs-CZ" dirty="0"/>
              <a:t>síla frézování </a:t>
            </a:r>
            <a:r>
              <a:rPr lang="cs-CZ" b="1" dirty="0"/>
              <a:t>F</a:t>
            </a:r>
            <a:r>
              <a:rPr lang="cs-CZ" dirty="0"/>
              <a:t> je výslednicí těchto tří složek a udává výslednou velikost silového zatížení nástroje v řezu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/>
              <a:t>Z hlediska vyhodnocení této síly dosahuje nástroj </a:t>
            </a:r>
            <a:r>
              <a:rPr lang="cs-CZ" b="1" i="1" dirty="0"/>
              <a:t>Nový </a:t>
            </a:r>
            <a:r>
              <a:rPr lang="cs-CZ" b="1" i="1" dirty="0" err="1"/>
              <a:t>Unicut</a:t>
            </a:r>
            <a:r>
              <a:rPr lang="cs-CZ" b="1" i="1" dirty="0"/>
              <a:t> - varianta 2D </a:t>
            </a:r>
            <a:r>
              <a:rPr lang="cs-CZ" dirty="0"/>
              <a:t>průměrně o </a:t>
            </a:r>
            <a:r>
              <a:rPr lang="cs-CZ" b="1" i="1" dirty="0" smtClean="0"/>
              <a:t>12% </a:t>
            </a:r>
            <a:r>
              <a:rPr lang="cs-CZ" dirty="0"/>
              <a:t>nižší silové zatížení něž nástroj </a:t>
            </a:r>
            <a:r>
              <a:rPr lang="cs-CZ" b="1" i="1" dirty="0"/>
              <a:t>F 8600. 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 smtClean="0"/>
              <a:t>Z</a:t>
            </a:r>
            <a:r>
              <a:rPr lang="cs-CZ" dirty="0"/>
              <a:t> hlediska porovnání </a:t>
            </a:r>
            <a:r>
              <a:rPr lang="cs-CZ" dirty="0" smtClean="0"/>
              <a:t>silového zatížení při obrábění vychází</a:t>
            </a:r>
            <a:r>
              <a:rPr lang="cs-CZ" dirty="0"/>
              <a:t>, že nástroj </a:t>
            </a:r>
            <a:r>
              <a:rPr lang="cs-CZ" b="1" dirty="0"/>
              <a:t>Nový </a:t>
            </a:r>
            <a:r>
              <a:rPr lang="cs-CZ" b="1" dirty="0" err="1"/>
              <a:t>Unicut</a:t>
            </a:r>
            <a:r>
              <a:rPr lang="cs-CZ" b="1" dirty="0"/>
              <a:t> - varianta 2D </a:t>
            </a:r>
            <a:r>
              <a:rPr lang="cs-CZ" dirty="0" smtClean="0"/>
              <a:t>dosahuje ve všech směrech nižšího silového zatížení při obrábění</a:t>
            </a:r>
            <a:r>
              <a:rPr lang="cs-CZ" b="1" dirty="0" smtClean="0"/>
              <a:t>. </a:t>
            </a:r>
            <a:r>
              <a:rPr lang="cs-CZ" dirty="0" smtClean="0"/>
              <a:t>Průměrně je tato hodnota o</a:t>
            </a:r>
            <a:r>
              <a:rPr lang="cs-CZ" b="1" dirty="0" smtClean="0"/>
              <a:t> </a:t>
            </a:r>
            <a:r>
              <a:rPr lang="cs-CZ" b="1" i="1" dirty="0"/>
              <a:t>12% </a:t>
            </a:r>
            <a:r>
              <a:rPr lang="cs-CZ" dirty="0"/>
              <a:t>nižší </a:t>
            </a:r>
            <a:r>
              <a:rPr lang="cs-CZ" dirty="0" smtClean="0"/>
              <a:t>něž u nástroj </a:t>
            </a:r>
            <a:r>
              <a:rPr lang="cs-CZ" b="1" i="1" dirty="0"/>
              <a:t>F 8600. </a:t>
            </a:r>
            <a:r>
              <a:rPr lang="cs-CZ" dirty="0" smtClean="0"/>
              <a:t>Dá se tedy konstatovat, že nástroj </a:t>
            </a:r>
            <a:r>
              <a:rPr lang="cs-CZ" b="1" dirty="0"/>
              <a:t>Nový </a:t>
            </a:r>
            <a:r>
              <a:rPr lang="cs-CZ" b="1" dirty="0" err="1"/>
              <a:t>Unicut</a:t>
            </a:r>
            <a:r>
              <a:rPr lang="cs-CZ" b="1" dirty="0"/>
              <a:t> - varianta </a:t>
            </a:r>
            <a:r>
              <a:rPr lang="cs-CZ" b="1" dirty="0" smtClean="0"/>
              <a:t>2D </a:t>
            </a:r>
            <a:r>
              <a:rPr lang="cs-CZ" dirty="0" smtClean="0"/>
              <a:t>je z hlediska energetické náročnosti úspornější a snižuje silové požadavky na upnutí obrobku a nástroje.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894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2996952"/>
            <a:ext cx="6552728" cy="574675"/>
          </a:xfrm>
        </p:spPr>
        <p:txBody>
          <a:bodyPr/>
          <a:lstStyle/>
          <a:p>
            <a:r>
              <a:rPr lang="cs-CZ" sz="2800" dirty="0" smtClean="0"/>
              <a:t>Měření příkonu při obrábění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5645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 příkonu vřetena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Aktivní příkon (</a:t>
            </a:r>
            <a:r>
              <a:rPr lang="cs-CZ" dirty="0" err="1"/>
              <a:t>P</a:t>
            </a:r>
            <a:r>
              <a:rPr lang="cs-CZ" baseline="-25000" dirty="0" err="1"/>
              <a:t>c</a:t>
            </a:r>
            <a:r>
              <a:rPr lang="cs-CZ" dirty="0"/>
              <a:t>) byl měřen nepřímou metodou z měniče pro vřeteno obráběcího stroje</a:t>
            </a:r>
            <a:r>
              <a:rPr lang="cs-CZ" dirty="0" smtClean="0"/>
              <a:t>.</a:t>
            </a:r>
          </a:p>
          <a:p>
            <a:r>
              <a:rPr lang="cs-CZ" dirty="0" smtClean="0"/>
              <a:t>Velikost krouticího momentu zatěžujícího vřeteno stroje (</a:t>
            </a:r>
            <a:r>
              <a:rPr lang="cs-CZ" dirty="0" err="1" smtClean="0"/>
              <a:t>M</a:t>
            </a:r>
            <a:r>
              <a:rPr lang="cs-CZ" baseline="-25000" dirty="0" err="1" smtClean="0"/>
              <a:t>k</a:t>
            </a:r>
            <a:r>
              <a:rPr lang="cs-CZ" dirty="0" smtClean="0"/>
              <a:t>) byla vypočtena dle následujících vztahů.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7" y="2852936"/>
            <a:ext cx="5266928" cy="324036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68144" y="3255547"/>
            <a:ext cx="2952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Použité vztahy pro výpočet </a:t>
            </a:r>
            <a:r>
              <a:rPr lang="cs-CZ" sz="1600" dirty="0" err="1" smtClean="0"/>
              <a:t>M</a:t>
            </a:r>
            <a:r>
              <a:rPr lang="cs-CZ" sz="1600" baseline="-25000" dirty="0" err="1" smtClean="0"/>
              <a:t>k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47" y="3803816"/>
            <a:ext cx="2015340" cy="20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příkonu </a:t>
            </a:r>
            <a:r>
              <a:rPr lang="cs-CZ" dirty="0" smtClean="0"/>
              <a:t>při </a:t>
            </a:r>
            <a:r>
              <a:rPr lang="cs-CZ" dirty="0"/>
              <a:t>obrábění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73" y="1684800"/>
            <a:ext cx="816524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8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97" y="1674703"/>
            <a:ext cx="8291974" cy="5040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příkonu při obrábění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3009312" y="4644081"/>
            <a:ext cx="5726031" cy="101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1827942" y="3140968"/>
            <a:ext cx="690740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Šipka nahoru 7"/>
          <p:cNvSpPr/>
          <p:nvPr/>
        </p:nvSpPr>
        <p:spPr>
          <a:xfrm>
            <a:off x="8427820" y="3284984"/>
            <a:ext cx="432048" cy="1293071"/>
          </a:xfrm>
          <a:prstGeom prst="upArrow">
            <a:avLst>
              <a:gd name="adj1" fmla="val 50000"/>
              <a:gd name="adj2" fmla="val 1119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8306925" y="464408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42583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536" y="1764886"/>
            <a:ext cx="583264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000" b="1" dirty="0" smtClean="0">
                <a:latin typeface="Arial" panose="020B0604020202020204" pitchFamily="34" charset="0"/>
              </a:rPr>
              <a:t>Vlastnosti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 smtClean="0">
                <a:latin typeface="Arial" panose="020B0604020202020204" pitchFamily="34" charset="0"/>
              </a:rPr>
              <a:t>Šroubovice 40 - 45</a:t>
            </a:r>
            <a:r>
              <a:rPr lang="cs-CZ" dirty="0">
                <a:latin typeface="Arial" panose="020B0604020202020204" pitchFamily="34" charset="0"/>
              </a:rPr>
              <a:t>°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 smtClean="0">
                <a:latin typeface="Arial" panose="020B0604020202020204" pitchFamily="34" charset="0"/>
              </a:rPr>
              <a:t>Nestejnoměrná </a:t>
            </a:r>
            <a:r>
              <a:rPr lang="cs-CZ" dirty="0">
                <a:latin typeface="Arial" panose="020B0604020202020204" pitchFamily="34" charset="0"/>
              </a:rPr>
              <a:t>rozteč břitů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 smtClean="0">
                <a:latin typeface="Arial" panose="020B0604020202020204" pitchFamily="34" charset="0"/>
              </a:rPr>
              <a:t>Nemá </a:t>
            </a:r>
            <a:r>
              <a:rPr lang="cs-CZ" dirty="0">
                <a:latin typeface="Arial" panose="020B0604020202020204" pitchFamily="34" charset="0"/>
              </a:rPr>
              <a:t>břity do středu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 smtClean="0">
                <a:latin typeface="Arial" panose="020B0604020202020204" pitchFamily="34" charset="0"/>
              </a:rPr>
              <a:t>4 </a:t>
            </a:r>
            <a:r>
              <a:rPr lang="cs-CZ" dirty="0">
                <a:latin typeface="Arial" panose="020B0604020202020204" pitchFamily="34" charset="0"/>
              </a:rPr>
              <a:t>vnitřní břity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 smtClean="0">
                <a:latin typeface="Arial" panose="020B0604020202020204" pitchFamily="34" charset="0"/>
              </a:rPr>
              <a:t>Délka </a:t>
            </a:r>
            <a:r>
              <a:rPr lang="cs-CZ" dirty="0">
                <a:latin typeface="Arial" panose="020B0604020202020204" pitchFamily="34" charset="0"/>
              </a:rPr>
              <a:t>břitu </a:t>
            </a:r>
            <a:r>
              <a:rPr lang="cs-CZ" dirty="0" smtClean="0">
                <a:latin typeface="Arial" panose="020B0604020202020204" pitchFamily="34" charset="0"/>
              </a:rPr>
              <a:t>2 x D </a:t>
            </a:r>
            <a:r>
              <a:rPr lang="cs-CZ" dirty="0">
                <a:latin typeface="Arial" panose="020B0604020202020204" pitchFamily="34" charset="0"/>
              </a:rPr>
              <a:t>(+1 mm</a:t>
            </a:r>
            <a:r>
              <a:rPr lang="cs-CZ" dirty="0" smtClean="0">
                <a:latin typeface="Arial" panose="020B0604020202020204" pitchFamily="34" charset="0"/>
              </a:rPr>
              <a:t>) 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 smtClean="0">
                <a:latin typeface="Arial" panose="020B0604020202020204" pitchFamily="34" charset="0"/>
              </a:rPr>
              <a:t>Rohové </a:t>
            </a:r>
            <a:r>
              <a:rPr lang="cs-CZ" dirty="0">
                <a:latin typeface="Arial" panose="020B0604020202020204" pitchFamily="34" charset="0"/>
              </a:rPr>
              <a:t>sražení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 smtClean="0">
                <a:latin typeface="Arial" panose="020B0604020202020204" pitchFamily="34" charset="0"/>
              </a:rPr>
              <a:t>Podbrus </a:t>
            </a:r>
            <a:r>
              <a:rPr lang="cs-CZ" dirty="0">
                <a:latin typeface="Arial" panose="020B0604020202020204" pitchFamily="34" charset="0"/>
              </a:rPr>
              <a:t>hřbetu ve spirále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 smtClean="0">
                <a:latin typeface="Arial" panose="020B0604020202020204" pitchFamily="34" charset="0"/>
              </a:rPr>
              <a:t>Optimalizovaný </a:t>
            </a:r>
            <a:r>
              <a:rPr lang="cs-CZ" dirty="0">
                <a:latin typeface="Arial" panose="020B0604020202020204" pitchFamily="34" charset="0"/>
              </a:rPr>
              <a:t>průřez drážky pro délku třísky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 smtClean="0">
                <a:latin typeface="Arial" panose="020B0604020202020204" pitchFamily="34" charset="0"/>
              </a:rPr>
              <a:t>Zesílené </a:t>
            </a:r>
            <a:r>
              <a:rPr lang="cs-CZ" dirty="0">
                <a:latin typeface="Arial" panose="020B0604020202020204" pitchFamily="34" charset="0"/>
              </a:rPr>
              <a:t>jádro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 smtClean="0">
                <a:latin typeface="Arial" panose="020B0604020202020204" pitchFamily="34" charset="0"/>
              </a:rPr>
              <a:t>Vybroušení </a:t>
            </a:r>
            <a:r>
              <a:rPr lang="cs-CZ" dirty="0">
                <a:latin typeface="Arial" panose="020B0604020202020204" pitchFamily="34" charset="0"/>
              </a:rPr>
              <a:t>na čele umožňuje frézovat po rampě 10°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 smtClean="0">
                <a:latin typeface="Arial" panose="020B0604020202020204" pitchFamily="34" charset="0"/>
              </a:rPr>
              <a:t>Volitelně </a:t>
            </a:r>
            <a:r>
              <a:rPr lang="cs-CZ" dirty="0">
                <a:latin typeface="Arial" panose="020B0604020202020204" pitchFamily="34" charset="0"/>
              </a:rPr>
              <a:t>ploška </a:t>
            </a:r>
            <a:r>
              <a:rPr lang="cs-CZ" dirty="0" err="1">
                <a:latin typeface="Arial" panose="020B0604020202020204" pitchFamily="34" charset="0"/>
              </a:rPr>
              <a:t>Weldon</a:t>
            </a:r>
            <a:endParaRPr lang="cs-CZ" dirty="0">
              <a:latin typeface="Arial" panose="020B0604020202020204" pitchFamily="34" charset="0"/>
            </a:endParaRP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cs-CZ" dirty="0" smtClean="0">
                <a:latin typeface="Arial" panose="020B0604020202020204" pitchFamily="34" charset="0"/>
              </a:rPr>
              <a:t>Povlak </a:t>
            </a:r>
            <a:r>
              <a:rPr lang="cs-CZ" dirty="0">
                <a:latin typeface="Arial" panose="020B0604020202020204" pitchFamily="34" charset="0"/>
              </a:rPr>
              <a:t>PVD</a:t>
            </a:r>
            <a:endParaRPr lang="cs-CZ" sz="160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Stopková fréza - </a:t>
            </a:r>
            <a:r>
              <a:rPr lang="cs-CZ" dirty="0"/>
              <a:t>Nový </a:t>
            </a:r>
            <a:r>
              <a:rPr lang="cs-CZ" dirty="0" err="1"/>
              <a:t>Unicut</a:t>
            </a:r>
            <a:r>
              <a:rPr lang="cs-CZ" dirty="0"/>
              <a:t> - varianta 2D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3164">
            <a:off x="5675582" y="2471793"/>
            <a:ext cx="3676226" cy="8655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036101"/>
            <a:ext cx="1692716" cy="165048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26" y="3305829"/>
            <a:ext cx="1094274" cy="34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77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příkonu při obrábění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58" y="1684800"/>
            <a:ext cx="813647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84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6" y="1556792"/>
            <a:ext cx="8291974" cy="5040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příkonu při obrábění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3009312" y="4644081"/>
            <a:ext cx="5726031" cy="101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1827942" y="3140968"/>
            <a:ext cx="690740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Šipka nahoru 7"/>
          <p:cNvSpPr/>
          <p:nvPr/>
        </p:nvSpPr>
        <p:spPr>
          <a:xfrm>
            <a:off x="8427820" y="3284984"/>
            <a:ext cx="432048" cy="1293071"/>
          </a:xfrm>
          <a:prstGeom prst="upArrow">
            <a:avLst>
              <a:gd name="adj1" fmla="val 50000"/>
              <a:gd name="adj2" fmla="val 1119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8306925" y="464408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504691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měření </a:t>
            </a:r>
            <a:r>
              <a:rPr lang="en-US" dirty="0" smtClean="0"/>
              <a:t>p</a:t>
            </a:r>
            <a:r>
              <a:rPr lang="cs-CZ" dirty="0" err="1" smtClean="0"/>
              <a:t>říkonu</a:t>
            </a:r>
            <a:r>
              <a:rPr lang="cs-CZ" dirty="0" smtClean="0"/>
              <a:t> při </a:t>
            </a:r>
            <a:r>
              <a:rPr lang="cs-CZ" dirty="0"/>
              <a:t>obrábění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6501" y="1674703"/>
            <a:ext cx="8542784" cy="4768536"/>
          </a:xfrm>
        </p:spPr>
        <p:txBody>
          <a:bodyPr/>
          <a:lstStyle/>
          <a:p>
            <a:pPr marL="0" indent="0" algn="just">
              <a:buNone/>
            </a:pPr>
            <a:r>
              <a:rPr lang="cs-CZ" dirty="0" smtClean="0"/>
              <a:t>Velikost</a:t>
            </a:r>
            <a:r>
              <a:rPr lang="cs-CZ" dirty="0"/>
              <a:t> </a:t>
            </a:r>
            <a:r>
              <a:rPr lang="cs-CZ" dirty="0" smtClean="0"/>
              <a:t>příkon při obrábění P </a:t>
            </a:r>
            <a:r>
              <a:rPr lang="cs-CZ" dirty="0"/>
              <a:t>se pro testované řezné podmínky </a:t>
            </a:r>
            <a:r>
              <a:rPr lang="cs-CZ" dirty="0" smtClean="0"/>
              <a:t>pohybuje </a:t>
            </a:r>
            <a:r>
              <a:rPr lang="cs-CZ" dirty="0"/>
              <a:t>v rozsahu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 </a:t>
            </a:r>
            <a:r>
              <a:rPr lang="cs-CZ" dirty="0"/>
              <a:t>= 360 – 2700 W.</a:t>
            </a:r>
            <a:r>
              <a:rPr lang="cs-CZ" dirty="0" smtClean="0"/>
              <a:t> </a:t>
            </a:r>
            <a:r>
              <a:rPr lang="cs-CZ" dirty="0"/>
              <a:t>Z hlediska porovnání </a:t>
            </a:r>
            <a:r>
              <a:rPr lang="cs-CZ" dirty="0" smtClean="0"/>
              <a:t>příkonu </a:t>
            </a:r>
            <a:r>
              <a:rPr lang="cs-CZ" dirty="0"/>
              <a:t>při obrábění </a:t>
            </a:r>
            <a:r>
              <a:rPr lang="cs-CZ" dirty="0" smtClean="0"/>
              <a:t>vychází</a:t>
            </a:r>
            <a:r>
              <a:rPr lang="cs-CZ" dirty="0"/>
              <a:t>, že nástroj </a:t>
            </a:r>
            <a:r>
              <a:rPr lang="cs-CZ" b="1" dirty="0"/>
              <a:t>Nový </a:t>
            </a:r>
            <a:r>
              <a:rPr lang="cs-CZ" b="1" dirty="0" err="1"/>
              <a:t>Unicut</a:t>
            </a:r>
            <a:r>
              <a:rPr lang="cs-CZ" b="1" dirty="0"/>
              <a:t> - varianta 2D </a:t>
            </a:r>
            <a:r>
              <a:rPr lang="cs-CZ" dirty="0"/>
              <a:t>dosahuje </a:t>
            </a:r>
            <a:r>
              <a:rPr lang="cs-CZ" dirty="0" smtClean="0"/>
              <a:t>průměrně o </a:t>
            </a:r>
            <a:r>
              <a:rPr lang="cs-CZ" b="1" dirty="0" smtClean="0"/>
              <a:t>10% </a:t>
            </a:r>
            <a:r>
              <a:rPr lang="cs-CZ" dirty="0" smtClean="0"/>
              <a:t>nižší příkon </a:t>
            </a:r>
            <a:r>
              <a:rPr lang="cs-CZ" dirty="0"/>
              <a:t>něž u </a:t>
            </a:r>
            <a:r>
              <a:rPr lang="cs-CZ" dirty="0" smtClean="0"/>
              <a:t>nástroje </a:t>
            </a:r>
            <a:r>
              <a:rPr lang="cs-CZ" b="1" i="1" dirty="0"/>
              <a:t>F 8600.</a:t>
            </a:r>
            <a:endParaRPr lang="cs-CZ" dirty="0" smtClean="0"/>
          </a:p>
          <a:p>
            <a:pPr marL="0" indent="0" algn="just">
              <a:buNone/>
            </a:pPr>
            <a:r>
              <a:rPr lang="cs-CZ" dirty="0" smtClean="0"/>
              <a:t>Velikost kroutícího momentu </a:t>
            </a:r>
            <a:r>
              <a:rPr lang="cs-CZ" dirty="0" err="1" smtClean="0"/>
              <a:t>Mk</a:t>
            </a:r>
            <a:r>
              <a:rPr lang="cs-CZ" dirty="0" smtClean="0"/>
              <a:t> se </a:t>
            </a:r>
            <a:r>
              <a:rPr lang="cs-CZ" dirty="0"/>
              <a:t>pro testované řezné podmínky pohybuje v rozsahu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Mk</a:t>
            </a:r>
            <a:r>
              <a:rPr lang="cs-CZ" dirty="0" smtClean="0"/>
              <a:t> </a:t>
            </a:r>
            <a:r>
              <a:rPr lang="cs-CZ" dirty="0"/>
              <a:t>= </a:t>
            </a:r>
            <a:r>
              <a:rPr lang="cs-CZ" dirty="0" smtClean="0"/>
              <a:t>2,4 </a:t>
            </a:r>
            <a:r>
              <a:rPr lang="cs-CZ" dirty="0"/>
              <a:t>– </a:t>
            </a:r>
            <a:r>
              <a:rPr lang="cs-CZ" dirty="0" smtClean="0"/>
              <a:t>18 </a:t>
            </a:r>
            <a:r>
              <a:rPr lang="cs-CZ" dirty="0" err="1" smtClean="0"/>
              <a:t>Nm</a:t>
            </a:r>
            <a:r>
              <a:rPr lang="cs-CZ" dirty="0" smtClean="0"/>
              <a:t>. </a:t>
            </a:r>
            <a:r>
              <a:rPr lang="cs-CZ" dirty="0"/>
              <a:t>Z hlediska porovnání příkonu při obrábění vychází, že nástroj </a:t>
            </a:r>
            <a:r>
              <a:rPr lang="cs-CZ" b="1" dirty="0"/>
              <a:t>Nový </a:t>
            </a:r>
            <a:r>
              <a:rPr lang="cs-CZ" b="1" dirty="0" err="1"/>
              <a:t>Unicut</a:t>
            </a:r>
            <a:r>
              <a:rPr lang="cs-CZ" b="1" dirty="0"/>
              <a:t> - varianta 2D </a:t>
            </a:r>
            <a:r>
              <a:rPr lang="cs-CZ" dirty="0"/>
              <a:t>dosahuje průměrně o </a:t>
            </a:r>
            <a:r>
              <a:rPr lang="cs-CZ" b="1" dirty="0"/>
              <a:t>10% </a:t>
            </a:r>
            <a:r>
              <a:rPr lang="cs-CZ" dirty="0"/>
              <a:t>nižší příkon něž u </a:t>
            </a:r>
            <a:r>
              <a:rPr lang="cs-CZ" dirty="0" smtClean="0"/>
              <a:t>nástroje </a:t>
            </a:r>
            <a:r>
              <a:rPr lang="cs-CZ" b="1" i="1" dirty="0"/>
              <a:t>F 8600.</a:t>
            </a:r>
            <a:endParaRPr lang="cs-CZ" dirty="0"/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 smtClean="0"/>
              <a:t>Z hlediska </a:t>
            </a:r>
            <a:r>
              <a:rPr lang="cs-CZ" dirty="0"/>
              <a:t>porovnání </a:t>
            </a:r>
            <a:r>
              <a:rPr lang="cs-CZ" dirty="0" smtClean="0"/>
              <a:t>příkonu pří obrábění a momentu krutu </a:t>
            </a:r>
            <a:r>
              <a:rPr lang="cs-CZ" dirty="0"/>
              <a:t>vychází, že nástroj </a:t>
            </a:r>
            <a:r>
              <a:rPr lang="cs-CZ" b="1" dirty="0"/>
              <a:t>Nový </a:t>
            </a:r>
            <a:r>
              <a:rPr lang="cs-CZ" b="1" dirty="0" err="1"/>
              <a:t>Unicut</a:t>
            </a:r>
            <a:r>
              <a:rPr lang="cs-CZ" b="1" dirty="0"/>
              <a:t> - varianta 2D </a:t>
            </a:r>
            <a:r>
              <a:rPr lang="cs-CZ" dirty="0"/>
              <a:t>dosahuje </a:t>
            </a:r>
            <a:r>
              <a:rPr lang="cs-CZ" dirty="0" smtClean="0"/>
              <a:t>průměrně o</a:t>
            </a:r>
            <a:r>
              <a:rPr lang="cs-CZ" b="1" dirty="0" smtClean="0"/>
              <a:t> </a:t>
            </a:r>
            <a:r>
              <a:rPr lang="cs-CZ" b="1" i="1" dirty="0" smtClean="0"/>
              <a:t>10% </a:t>
            </a:r>
            <a:r>
              <a:rPr lang="cs-CZ" dirty="0" smtClean="0"/>
              <a:t>nižší hodnot než </a:t>
            </a:r>
            <a:r>
              <a:rPr lang="cs-CZ" dirty="0"/>
              <a:t>nástroj </a:t>
            </a:r>
            <a:r>
              <a:rPr lang="cs-CZ" b="1" i="1" dirty="0"/>
              <a:t>F 8600. </a:t>
            </a:r>
            <a:r>
              <a:rPr lang="cs-CZ" dirty="0"/>
              <a:t>Dá se tedy </a:t>
            </a:r>
            <a:r>
              <a:rPr lang="cs-CZ" dirty="0" smtClean="0"/>
              <a:t>konstatovat, že měření příkonu potvrzuje výsledky z měření silového zatížení. Nástroj </a:t>
            </a:r>
            <a:r>
              <a:rPr lang="cs-CZ" b="1" dirty="0"/>
              <a:t>Nový </a:t>
            </a:r>
            <a:r>
              <a:rPr lang="cs-CZ" b="1" dirty="0" err="1"/>
              <a:t>Unicut</a:t>
            </a:r>
            <a:r>
              <a:rPr lang="cs-CZ" b="1" dirty="0"/>
              <a:t> - varianta 2D </a:t>
            </a:r>
            <a:r>
              <a:rPr lang="cs-CZ" dirty="0"/>
              <a:t>je z hlediska energetické náročnosti </a:t>
            </a:r>
            <a:r>
              <a:rPr lang="cs-CZ" dirty="0" smtClean="0"/>
              <a:t>úspornější.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3921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2996952"/>
            <a:ext cx="6552728" cy="574675"/>
          </a:xfrm>
        </p:spPr>
        <p:txBody>
          <a:bodyPr/>
          <a:lstStyle/>
          <a:p>
            <a:r>
              <a:rPr lang="cs-CZ" sz="2800" dirty="0" smtClean="0"/>
              <a:t>Měření velikosti vibrací při obrábění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4171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 velikosti vibrací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Vibrace byly snímány jednoosým průmyslovým akcelerometrem IMI </a:t>
            </a:r>
            <a:r>
              <a:rPr lang="cs-CZ" dirty="0" err="1"/>
              <a:t>sensors</a:t>
            </a:r>
            <a:r>
              <a:rPr lang="cs-CZ" dirty="0"/>
              <a:t> typ 602D. Umístění akcelerometru bylo na čele vřeteníku </a:t>
            </a:r>
            <a:r>
              <a:rPr lang="cs-CZ" dirty="0" smtClean="0"/>
              <a:t>obráběcího </a:t>
            </a:r>
            <a:r>
              <a:rPr lang="cs-CZ" dirty="0"/>
              <a:t>stroje se směrem snímání k ose Y stroje. </a:t>
            </a:r>
            <a:endParaRPr lang="cs-CZ" dirty="0" smtClean="0"/>
          </a:p>
          <a:p>
            <a:r>
              <a:rPr lang="cs-CZ" dirty="0"/>
              <a:t>Vyhodnocovaným parametrem byla rychlost vibrací v </a:t>
            </a:r>
            <a:r>
              <a:rPr lang="en-US" dirty="0"/>
              <a:t>[</a:t>
            </a:r>
            <a:r>
              <a:rPr lang="cs-CZ" dirty="0"/>
              <a:t>mm/s] a zrychlení vibrací </a:t>
            </a:r>
            <a:r>
              <a:rPr lang="en-US" dirty="0"/>
              <a:t>[m/s</a:t>
            </a:r>
            <a:r>
              <a:rPr lang="en-US" baseline="30000" dirty="0"/>
              <a:t>2</a:t>
            </a:r>
            <a:r>
              <a:rPr lang="en-US" dirty="0"/>
              <a:t>]</a:t>
            </a:r>
            <a:r>
              <a:rPr lang="cs-CZ" dirty="0"/>
              <a:t>.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9"/>
          <a:stretch/>
        </p:blipFill>
        <p:spPr>
          <a:xfrm>
            <a:off x="16148" y="3208348"/>
            <a:ext cx="3475732" cy="328631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47" y="3321409"/>
            <a:ext cx="5493564" cy="300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vibrací</a:t>
            </a:r>
            <a:r>
              <a:rPr lang="cs-CZ" dirty="0" smtClean="0"/>
              <a:t> </a:t>
            </a:r>
            <a:r>
              <a:rPr lang="cs-CZ" dirty="0"/>
              <a:t>při obrábění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01" y="1659277"/>
            <a:ext cx="852078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vibrací při obrábění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06" y="1644327"/>
            <a:ext cx="829197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</a:t>
            </a:r>
            <a:r>
              <a:rPr lang="cs-CZ" dirty="0" smtClean="0"/>
              <a:t>měření </a:t>
            </a:r>
            <a:r>
              <a:rPr lang="cs-CZ" dirty="0"/>
              <a:t>vibrací při obrábění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556792"/>
            <a:ext cx="864096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cs-CZ" dirty="0" smtClean="0"/>
              <a:t>Z </a:t>
            </a:r>
            <a:r>
              <a:rPr lang="cs-CZ" dirty="0"/>
              <a:t>hlediska porovnání </a:t>
            </a:r>
            <a:r>
              <a:rPr lang="cs-CZ" dirty="0" smtClean="0"/>
              <a:t>rychlosti vibrací pří </a:t>
            </a:r>
            <a:r>
              <a:rPr lang="cs-CZ" dirty="0"/>
              <a:t>obrábění </a:t>
            </a:r>
            <a:r>
              <a:rPr lang="cs-CZ" dirty="0" smtClean="0"/>
              <a:t>vychází</a:t>
            </a:r>
            <a:r>
              <a:rPr lang="cs-CZ" dirty="0"/>
              <a:t>, že nástroj Nový </a:t>
            </a:r>
            <a:r>
              <a:rPr lang="cs-CZ" dirty="0" err="1"/>
              <a:t>Unicut</a:t>
            </a:r>
            <a:r>
              <a:rPr lang="cs-CZ" dirty="0"/>
              <a:t> - varianta 2D dosahuje </a:t>
            </a:r>
            <a:r>
              <a:rPr lang="cs-CZ" dirty="0" smtClean="0"/>
              <a:t>nižších hodnot vibrací, </a:t>
            </a:r>
            <a:r>
              <a:rPr lang="cs-CZ" dirty="0"/>
              <a:t>než nástroj F 8600. </a:t>
            </a:r>
            <a:r>
              <a:rPr lang="cs-CZ" dirty="0" smtClean="0"/>
              <a:t>Rozdíl je závislý na velikosti radiální hloubky řezu (úhlu opásání nástroje). S rostoucí radiální hloubkou záběru rozdíly mezi nástroji klesají. Přesto i při radiální hloubce řezu </a:t>
            </a:r>
            <a:r>
              <a:rPr lang="cs-CZ" dirty="0" err="1" smtClean="0"/>
              <a:t>a</a:t>
            </a:r>
            <a:r>
              <a:rPr lang="cs-CZ" baseline="-25000" dirty="0" err="1" smtClean="0"/>
              <a:t>e</a:t>
            </a:r>
            <a:r>
              <a:rPr lang="cs-CZ" dirty="0" smtClean="0"/>
              <a:t> = 10 mm (</a:t>
            </a:r>
            <a:r>
              <a:rPr lang="cs-CZ" dirty="0" err="1" smtClean="0"/>
              <a:t>a</a:t>
            </a:r>
            <a:r>
              <a:rPr lang="cs-CZ" baseline="-25000" dirty="0" err="1" smtClean="0"/>
              <a:t>e</a:t>
            </a:r>
            <a:r>
              <a:rPr lang="cs-CZ" dirty="0" smtClean="0"/>
              <a:t> = D) má nástroj Nový </a:t>
            </a:r>
            <a:r>
              <a:rPr lang="cs-CZ" dirty="0" err="1" smtClean="0"/>
              <a:t>unicut</a:t>
            </a:r>
            <a:r>
              <a:rPr lang="cs-CZ" dirty="0" smtClean="0"/>
              <a:t> </a:t>
            </a:r>
            <a:r>
              <a:rPr lang="cs-CZ" dirty="0" err="1" smtClean="0"/>
              <a:t>varanta</a:t>
            </a:r>
            <a:r>
              <a:rPr lang="cs-CZ" dirty="0" smtClean="0"/>
              <a:t> 2D průměrně o 10% nižší vibrace.</a:t>
            </a:r>
          </a:p>
          <a:p>
            <a:pPr algn="just"/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Dá </a:t>
            </a:r>
            <a:r>
              <a:rPr lang="cs-CZ" dirty="0"/>
              <a:t>se tedy konstatovat, že </a:t>
            </a:r>
            <a:r>
              <a:rPr lang="cs-CZ" dirty="0" smtClean="0"/>
              <a:t>z hlediska měření rychlosti vibrací vychází, že nástroj Nový </a:t>
            </a:r>
            <a:r>
              <a:rPr lang="cs-CZ" dirty="0" err="1"/>
              <a:t>Unicut</a:t>
            </a:r>
            <a:r>
              <a:rPr lang="cs-CZ" dirty="0"/>
              <a:t> - varianta 2D </a:t>
            </a:r>
            <a:r>
              <a:rPr lang="cs-CZ" dirty="0" smtClean="0"/>
              <a:t>lepe tlumí vibrace generující se při obrábění.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61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2996952"/>
            <a:ext cx="6552728" cy="574675"/>
          </a:xfrm>
        </p:spPr>
        <p:txBody>
          <a:bodyPr/>
          <a:lstStyle/>
          <a:p>
            <a:r>
              <a:rPr lang="cs-CZ" sz="2800" dirty="0" smtClean="0"/>
              <a:t>Měření </a:t>
            </a:r>
            <a:r>
              <a:rPr lang="cs-CZ" sz="2800" dirty="0"/>
              <a:t>velikosti hluku při </a:t>
            </a:r>
            <a:r>
              <a:rPr lang="cs-CZ" sz="2800" dirty="0" smtClean="0"/>
              <a:t>obrábění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9186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 velikosti hluku při obrábění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Spolu </a:t>
            </a:r>
            <a:r>
              <a:rPr lang="cs-CZ" dirty="0" smtClean="0"/>
              <a:t>s vibracemi </a:t>
            </a:r>
            <a:r>
              <a:rPr lang="cs-CZ" dirty="0"/>
              <a:t>byl paralelně vyhodnocován také akustický projev obrábění </a:t>
            </a:r>
            <a:r>
              <a:rPr lang="cs-CZ" dirty="0" smtClean="0"/>
              <a:t>(</a:t>
            </a:r>
            <a:r>
              <a:rPr lang="cs-CZ" dirty="0"/>
              <a:t>průměrná úroveň hluku z celého </a:t>
            </a:r>
            <a:r>
              <a:rPr lang="cs-CZ" dirty="0" smtClean="0"/>
              <a:t>frekvenčního </a:t>
            </a:r>
            <a:r>
              <a:rPr lang="cs-CZ" dirty="0"/>
              <a:t>spektra</a:t>
            </a:r>
            <a:r>
              <a:rPr lang="cs-CZ" dirty="0" smtClean="0"/>
              <a:t>). </a:t>
            </a:r>
          </a:p>
          <a:p>
            <a:r>
              <a:rPr lang="cs-CZ" dirty="0"/>
              <a:t>Měřicí mikrofon B&amp;K typ 4189 byl umístěn na magnetickém stojánku uvnitř pracovního </a:t>
            </a:r>
            <a:r>
              <a:rPr lang="cs-CZ" dirty="0" smtClean="0"/>
              <a:t>prostoru</a:t>
            </a:r>
            <a:r>
              <a:rPr lang="en-US" dirty="0" smtClean="0"/>
              <a:t>. </a:t>
            </a:r>
            <a:r>
              <a:rPr lang="cs-CZ" dirty="0" smtClean="0"/>
              <a:t>Frekvenční </a:t>
            </a:r>
            <a:r>
              <a:rPr lang="cs-CZ" dirty="0"/>
              <a:t>rozsah měření byl 10Hz až 8kHz.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9874" y="3861048"/>
            <a:ext cx="5843682" cy="15406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8" y="3020121"/>
            <a:ext cx="3114391" cy="383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978859"/>
            <a:ext cx="7853355" cy="574675"/>
          </a:xfrm>
        </p:spPr>
        <p:txBody>
          <a:bodyPr/>
          <a:lstStyle/>
          <a:p>
            <a:r>
              <a:rPr lang="en-US" dirty="0" err="1" smtClean="0"/>
              <a:t>Stroj</a:t>
            </a:r>
            <a:r>
              <a:rPr lang="en-US" dirty="0" smtClean="0"/>
              <a:t> </a:t>
            </a:r>
            <a:r>
              <a:rPr lang="en-US" dirty="0" err="1" smtClean="0"/>
              <a:t>pou</a:t>
            </a:r>
            <a:r>
              <a:rPr lang="cs-CZ" dirty="0" smtClean="0"/>
              <a:t>žitý pro testy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80528" y="1342109"/>
            <a:ext cx="7858572" cy="4768536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frézovací centrum MCFV 5050 (</a:t>
            </a:r>
            <a:r>
              <a:rPr lang="cs-CZ" dirty="0" err="1"/>
              <a:t>Tajmac</a:t>
            </a:r>
            <a:r>
              <a:rPr lang="cs-CZ" dirty="0"/>
              <a:t> ZPS); upnutí SK 40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err="1"/>
              <a:t>ofuk</a:t>
            </a:r>
            <a:r>
              <a:rPr lang="cs-CZ" dirty="0"/>
              <a:t> stlačeným vzduchem</a:t>
            </a:r>
          </a:p>
          <a:p>
            <a:endParaRPr lang="cs-CZ" dirty="0"/>
          </a:p>
        </p:txBody>
      </p:sp>
      <p:pic>
        <p:nvPicPr>
          <p:cNvPr id="4" name="obrázek 25" descr="C:\Documents and Settings\ok\Dokumenty\DP\dp2\obr\foto\CIMG047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008735"/>
            <a:ext cx="3960440" cy="318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735795"/>
              </p:ext>
            </p:extLst>
          </p:nvPr>
        </p:nvGraphicFramePr>
        <p:xfrm>
          <a:off x="431862" y="4869918"/>
          <a:ext cx="3455739" cy="1965960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448272"/>
                <a:gridCol w="1007467"/>
              </a:tblGrid>
              <a:tr h="2370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Vřeteno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solidFill>
                            <a:schemeClr val="tx1"/>
                          </a:solidFill>
                          <a:effectLst/>
                        </a:rPr>
                        <a:t>Cytec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00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Maximální otáčky vřetena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15 000 min-</a:t>
                      </a:r>
                      <a:r>
                        <a:rPr lang="cs-CZ" sz="1200" baseline="30000" dirty="0">
                          <a:effectLst/>
                        </a:rPr>
                        <a:t>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00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Jmenovité otáčky vřetena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3 000 min-</a:t>
                      </a:r>
                      <a:r>
                        <a:rPr lang="cs-CZ" sz="1200" baseline="30000" dirty="0">
                          <a:effectLst/>
                        </a:rPr>
                        <a:t>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00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Maximální výkon hlavního motoru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18 kW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00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Podélné přestavení stolu (osa X)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400 mm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00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Příčné přestavení stolu (osa Y)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350 mm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00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Svislé přestavení vřeteníku (osa Z)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450 mm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837" y="1674773"/>
            <a:ext cx="5238750" cy="2611755"/>
          </a:xfrm>
          <a:prstGeom prst="rect">
            <a:avLst/>
          </a:prstGeom>
          <a:noFill/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837" y="4254255"/>
            <a:ext cx="5191125" cy="2583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58724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</a:t>
            </a:r>
            <a:r>
              <a:rPr lang="cs-CZ" dirty="0" smtClean="0"/>
              <a:t>měření velikosti </a:t>
            </a:r>
            <a:r>
              <a:rPr lang="cs-CZ" dirty="0"/>
              <a:t>hluku </a:t>
            </a:r>
            <a:r>
              <a:rPr lang="cs-CZ" dirty="0" smtClean="0"/>
              <a:t>při </a:t>
            </a:r>
            <a:r>
              <a:rPr lang="cs-CZ" dirty="0"/>
              <a:t>obrábění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98" y="1674703"/>
            <a:ext cx="853938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měření velikosti hluku při obrábění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06" y="1674703"/>
            <a:ext cx="829197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z měření velikosti hluku </a:t>
            </a:r>
            <a:r>
              <a:rPr lang="cs-CZ" dirty="0" smtClean="0"/>
              <a:t>při obrábění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01663" y="1916113"/>
            <a:ext cx="7858125" cy="13726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dirty="0"/>
              <a:t>Z hlediska </a:t>
            </a:r>
            <a:r>
              <a:rPr lang="cs-CZ" dirty="0" smtClean="0"/>
              <a:t>velikosti hluku při obrábění vychází</a:t>
            </a:r>
            <a:r>
              <a:rPr lang="cs-CZ" dirty="0"/>
              <a:t>, že nástroj Nový </a:t>
            </a:r>
            <a:r>
              <a:rPr lang="cs-CZ" dirty="0" err="1"/>
              <a:t>Unicut</a:t>
            </a:r>
            <a:r>
              <a:rPr lang="cs-CZ" dirty="0"/>
              <a:t> - varianta 2D </a:t>
            </a:r>
            <a:r>
              <a:rPr lang="cs-CZ" dirty="0" smtClean="0"/>
              <a:t>průměrně dosahuje </a:t>
            </a:r>
            <a:r>
              <a:rPr lang="cs-CZ" dirty="0"/>
              <a:t>nižších hodnot </a:t>
            </a:r>
            <a:r>
              <a:rPr lang="cs-CZ" dirty="0" smtClean="0"/>
              <a:t>hluku, </a:t>
            </a:r>
            <a:r>
              <a:rPr lang="cs-CZ" dirty="0"/>
              <a:t>než nástroj F 8600. Rozdíl je </a:t>
            </a:r>
            <a:r>
              <a:rPr lang="cs-CZ" dirty="0" smtClean="0"/>
              <a:t>sice minimální, ale potvrzuje to i výsledky z měření vibrací při obrábění. </a:t>
            </a:r>
          </a:p>
          <a:p>
            <a:pPr marL="0" indent="0" algn="just">
              <a:buNone/>
            </a:pPr>
            <a:r>
              <a:rPr lang="cs-CZ" dirty="0" smtClean="0"/>
              <a:t>Dá se tedy konstatovat, že z hlediska hluku při obrábění vychází, že nástroj Nový </a:t>
            </a:r>
            <a:r>
              <a:rPr lang="cs-CZ" dirty="0" err="1" smtClean="0"/>
              <a:t>Unicut</a:t>
            </a:r>
            <a:r>
              <a:rPr lang="cs-CZ" dirty="0" smtClean="0"/>
              <a:t> - varianta 2D je tišší než nástroj F 8600.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84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Výsledky z </a:t>
            </a:r>
            <a:r>
              <a:rPr lang="cs-CZ" dirty="0"/>
              <a:t>f</a:t>
            </a:r>
            <a:r>
              <a:rPr lang="cs-CZ" dirty="0" smtClean="0"/>
              <a:t>unkční testů </a:t>
            </a:r>
            <a:r>
              <a:rPr lang="cs-CZ" dirty="0"/>
              <a:t>válcových fréz při obrábění </a:t>
            </a:r>
            <a:r>
              <a:rPr lang="cs-CZ" dirty="0" smtClean="0"/>
              <a:t>oceli ČSN </a:t>
            </a:r>
            <a:r>
              <a:rPr lang="cs-CZ" dirty="0"/>
              <a:t>12 050.9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01663" y="1916113"/>
            <a:ext cx="7858125" cy="324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dirty="0" smtClean="0"/>
              <a:t>Pro dva typy nástrojů proběhly komplexní funkční testy válcových fréz při obrábění </a:t>
            </a:r>
            <a:r>
              <a:rPr lang="cs-CZ" dirty="0"/>
              <a:t>oceli ČSN 12 </a:t>
            </a:r>
            <a:r>
              <a:rPr lang="cs-CZ" dirty="0" smtClean="0"/>
              <a:t>050.9. Testy se zaměřily na trvanlivost břitu nástrojů, velikost silového zatížení nástrojů při obrábění, velikost vibrací při obrábění a velikost hluku při obrábění.  </a:t>
            </a:r>
          </a:p>
          <a:p>
            <a:pPr marL="0" indent="0" algn="just">
              <a:buNone/>
            </a:pPr>
            <a:r>
              <a:rPr lang="cs-CZ" dirty="0" smtClean="0"/>
              <a:t>Byly testovány dva typy válcových fréz F8600 a Nový </a:t>
            </a:r>
            <a:r>
              <a:rPr lang="cs-CZ" dirty="0" err="1" smtClean="0"/>
              <a:t>unicut</a:t>
            </a:r>
            <a:r>
              <a:rPr lang="cs-CZ" dirty="0" smtClean="0"/>
              <a:t> 2D. Pro testy byly zvoleny standartní podmínky pro hrubovací frézování. Tyto řezné podmínky byly odsouhlasené zadavatelem. </a:t>
            </a:r>
          </a:p>
          <a:p>
            <a:pPr marL="0" indent="0" algn="just">
              <a:buNone/>
            </a:pPr>
            <a:r>
              <a:rPr lang="cs-CZ" dirty="0" smtClean="0"/>
              <a:t>Z hlediska celkového porovnání nástrojů vychází, že nástroj Nový </a:t>
            </a:r>
            <a:r>
              <a:rPr lang="cs-CZ" dirty="0" err="1" smtClean="0"/>
              <a:t>unicut</a:t>
            </a:r>
            <a:r>
              <a:rPr lang="cs-CZ" dirty="0" smtClean="0"/>
              <a:t>  2D oproti nástroji F 8600 dosáhl delší trvanlivosti břitu (průměrně o </a:t>
            </a:r>
            <a:r>
              <a:rPr lang="cs-CZ" b="1" dirty="0" smtClean="0"/>
              <a:t>98%</a:t>
            </a:r>
            <a:r>
              <a:rPr lang="cs-CZ" dirty="0" smtClean="0"/>
              <a:t>), nižšího silového zatížení při obrábění (průměrně o 12%), lépe tlumí vibrace a je tišší. </a:t>
            </a:r>
          </a:p>
          <a:p>
            <a:pPr marL="0" indent="0" algn="just">
              <a:buNone/>
            </a:pPr>
            <a:endParaRPr lang="cs-CZ" dirty="0" smtClean="0"/>
          </a:p>
          <a:p>
            <a:pPr marL="0" indent="0" algn="just">
              <a:buNone/>
            </a:pPr>
            <a:r>
              <a:rPr lang="cs-CZ" dirty="0" smtClean="0"/>
              <a:t>Z hlediska výsledků funkčních testů lze tedy doporučit nástroj </a:t>
            </a:r>
            <a:r>
              <a:rPr lang="cs-CZ" b="1" dirty="0"/>
              <a:t>Nový </a:t>
            </a:r>
            <a:r>
              <a:rPr lang="cs-CZ" b="1" dirty="0" err="1"/>
              <a:t>unicut</a:t>
            </a:r>
            <a:r>
              <a:rPr lang="cs-CZ" b="1" dirty="0"/>
              <a:t>  </a:t>
            </a:r>
            <a:r>
              <a:rPr lang="cs-CZ" b="1" dirty="0" smtClean="0"/>
              <a:t>2D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81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2996952"/>
            <a:ext cx="5832648" cy="574675"/>
          </a:xfrm>
        </p:spPr>
        <p:txBody>
          <a:bodyPr/>
          <a:lstStyle/>
          <a:p>
            <a:r>
              <a:rPr lang="cs-CZ" sz="2800" dirty="0" smtClean="0"/>
              <a:t>Měření trvanlivosti břitu nástrojů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85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oblasti pracovních </a:t>
            </a:r>
            <a:r>
              <a:rPr lang="cs-CZ" dirty="0" smtClean="0"/>
              <a:t>podmínek pro testy trvanlivosti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1216" y="1916832"/>
            <a:ext cx="7858572" cy="4768536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Řezné nástroje</a:t>
            </a: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pt-BR" dirty="0"/>
              <a:t>růměr </a:t>
            </a:r>
            <a:r>
              <a:rPr lang="pt-BR" dirty="0" smtClean="0"/>
              <a:t>testovan</a:t>
            </a:r>
            <a:r>
              <a:rPr lang="cs-CZ" dirty="0" err="1" smtClean="0"/>
              <a:t>ých</a:t>
            </a:r>
            <a:r>
              <a:rPr lang="pt-BR" dirty="0" smtClean="0"/>
              <a:t> nástroj</a:t>
            </a:r>
            <a:r>
              <a:rPr lang="cs-CZ" dirty="0" smtClean="0"/>
              <a:t>ů</a:t>
            </a:r>
            <a:r>
              <a:rPr lang="pt-BR" dirty="0" smtClean="0"/>
              <a:t> 1</a:t>
            </a:r>
            <a:r>
              <a:rPr lang="cs-CZ" dirty="0" smtClean="0"/>
              <a:t>0</a:t>
            </a:r>
            <a:r>
              <a:rPr lang="pt-BR" dirty="0" smtClean="0"/>
              <a:t> mm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b="1" dirty="0" smtClean="0"/>
              <a:t>Stroj </a:t>
            </a:r>
            <a:r>
              <a:rPr lang="cs-CZ" b="1" dirty="0"/>
              <a:t>a chlazení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frézovací centrum MCFV 5050 (</a:t>
            </a:r>
            <a:r>
              <a:rPr lang="cs-CZ" dirty="0" err="1" smtClean="0"/>
              <a:t>Tajmac</a:t>
            </a:r>
            <a:r>
              <a:rPr lang="cs-CZ" dirty="0" smtClean="0"/>
              <a:t> ZPS); upnutí SK 40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o</a:t>
            </a:r>
            <a:r>
              <a:rPr lang="cs-CZ" dirty="0" err="1" smtClean="0"/>
              <a:t>fuk</a:t>
            </a:r>
            <a:r>
              <a:rPr lang="cs-CZ" dirty="0" smtClean="0"/>
              <a:t> stlačeným vzduchem</a:t>
            </a:r>
          </a:p>
          <a:p>
            <a:pPr marL="0" indent="0">
              <a:buNone/>
            </a:pPr>
            <a:r>
              <a:rPr lang="cs-CZ" b="1" dirty="0" smtClean="0"/>
              <a:t>Obráběný materiál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Ocel 12 050.9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Velikost polotovaru 400x300x100</a:t>
            </a:r>
            <a:endParaRPr lang="cs-CZ" dirty="0"/>
          </a:p>
          <a:p>
            <a:pPr marL="0" indent="0">
              <a:buNone/>
            </a:pPr>
            <a:r>
              <a:rPr lang="cs-CZ" b="1" dirty="0" smtClean="0"/>
              <a:t>Řezné </a:t>
            </a:r>
            <a:r>
              <a:rPr lang="cs-CZ" b="1" dirty="0"/>
              <a:t>podmínky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řezná rychlost </a:t>
            </a:r>
            <a:r>
              <a:rPr lang="cs-CZ" dirty="0" smtClean="0"/>
              <a:t>		</a:t>
            </a:r>
            <a:r>
              <a:rPr lang="cs-CZ" b="1" dirty="0" err="1" smtClean="0"/>
              <a:t>v</a:t>
            </a:r>
            <a:r>
              <a:rPr lang="cs-CZ" b="1" baseline="-25000" dirty="0" err="1" smtClean="0"/>
              <a:t>c</a:t>
            </a:r>
            <a:r>
              <a:rPr lang="cs-CZ" b="1" dirty="0" smtClean="0"/>
              <a:t> = 130 m.min</a:t>
            </a:r>
            <a:r>
              <a:rPr lang="cs-CZ" b="1" baseline="30000" dirty="0" smtClean="0"/>
              <a:t>-1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posuv </a:t>
            </a:r>
            <a:r>
              <a:rPr lang="cs-CZ" dirty="0"/>
              <a:t>na zub </a:t>
            </a:r>
            <a:r>
              <a:rPr lang="cs-CZ" dirty="0" smtClean="0"/>
              <a:t>	 	</a:t>
            </a:r>
            <a:r>
              <a:rPr lang="cs-CZ" b="1" dirty="0" err="1" smtClean="0"/>
              <a:t>f</a:t>
            </a:r>
            <a:r>
              <a:rPr lang="cs-CZ" b="1" baseline="-25000" dirty="0" err="1" smtClean="0"/>
              <a:t>z</a:t>
            </a:r>
            <a:r>
              <a:rPr lang="cs-CZ" b="1" dirty="0" smtClean="0"/>
              <a:t> = 0,11 mm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radiální </a:t>
            </a:r>
            <a:r>
              <a:rPr lang="en-US" dirty="0" smtClean="0"/>
              <a:t>h</a:t>
            </a:r>
            <a:r>
              <a:rPr lang="cs-CZ" dirty="0" err="1" smtClean="0"/>
              <a:t>loubka</a:t>
            </a:r>
            <a:r>
              <a:rPr lang="cs-CZ" dirty="0" smtClean="0"/>
              <a:t> </a:t>
            </a:r>
            <a:r>
              <a:rPr lang="cs-CZ" dirty="0"/>
              <a:t>řezu 	</a:t>
            </a:r>
            <a:r>
              <a:rPr lang="cs-CZ" dirty="0" smtClean="0"/>
              <a:t>	</a:t>
            </a:r>
            <a:r>
              <a:rPr lang="cs-CZ" b="1" dirty="0" err="1" smtClean="0"/>
              <a:t>a</a:t>
            </a:r>
            <a:r>
              <a:rPr lang="cs-CZ" b="1" baseline="-25000" dirty="0" err="1" smtClean="0"/>
              <a:t>e</a:t>
            </a:r>
            <a:r>
              <a:rPr lang="cs-CZ" b="1" dirty="0" smtClean="0"/>
              <a:t> = 9 mm</a:t>
            </a: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axiální hloubka 	</a:t>
            </a:r>
            <a:r>
              <a:rPr lang="cs-CZ" dirty="0" smtClean="0"/>
              <a:t>	</a:t>
            </a:r>
            <a:r>
              <a:rPr lang="cs-CZ" b="1" dirty="0" err="1" smtClean="0"/>
              <a:t>a</a:t>
            </a:r>
            <a:r>
              <a:rPr lang="cs-CZ" b="1" baseline="-25000" dirty="0" err="1" smtClean="0"/>
              <a:t>p</a:t>
            </a:r>
            <a:r>
              <a:rPr lang="cs-CZ" b="1" dirty="0" smtClean="0"/>
              <a:t> = 8 mm</a:t>
            </a:r>
            <a:endParaRPr lang="cs-CZ" dirty="0"/>
          </a:p>
          <a:p>
            <a:pPr marL="457200" lvl="1" indent="0">
              <a:buNone/>
            </a:pPr>
            <a:r>
              <a:rPr lang="cs-CZ" b="1" dirty="0" smtClean="0"/>
              <a:t>Nesousledné frézování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5519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Upnutí obrobku v pracovním prostoru stroje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509" y="1674703"/>
            <a:ext cx="6912768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97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01708"/>
            <a:ext cx="6423069" cy="35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685908"/>
            <a:ext cx="6423069" cy="35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 flipV="1">
            <a:off x="0" y="7165974"/>
            <a:ext cx="64230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279420" y="1556792"/>
            <a:ext cx="8469044" cy="231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cs-CZ" sz="16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Trvanlivost 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břitu byla pro všechny provedené </a:t>
            </a:r>
            <a:r>
              <a:rPr lang="cs-CZ" sz="16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testy 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vyhodnocována vždy stejným způsobem. Pro dané pracovní a řezné podmínky bylo sledováno opotřebení břitů nástroje v závislosti na době obrábění. To znamená, že po předem stanovených časových úsecích obrábění byla na nástroji změřena velikost dominantního způsobu opotřebení. Velikost opotřebení břitu byla měřena </a:t>
            </a:r>
            <a:r>
              <a:rPr lang="cs-CZ" sz="16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v 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souladu s normou ISO </a:t>
            </a:r>
            <a:r>
              <a:rPr lang="cs-CZ" sz="16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3685.</a:t>
            </a:r>
            <a:br>
              <a:rPr lang="cs-CZ" sz="16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</a:br>
            <a:r>
              <a:rPr lang="cs-CZ" sz="16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Kritérium 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pro ukončení testů </a:t>
            </a:r>
            <a:r>
              <a:rPr lang="cs-CZ" sz="16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bylo 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zvoleno opotřebení na hřbetě </a:t>
            </a:r>
            <a:r>
              <a:rPr lang="cs-CZ" sz="16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0,12 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mm. Po překročení této hodnoty u měřených parametrů (</a:t>
            </a:r>
            <a:r>
              <a:rPr lang="cs-CZ" sz="1600" b="1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VB</a:t>
            </a:r>
            <a:r>
              <a:rPr lang="cs-CZ" sz="1600" b="1" baseline="-25000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c</a:t>
            </a:r>
            <a:r>
              <a:rPr lang="cs-CZ" sz="16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600" b="1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VB</a:t>
            </a:r>
            <a:r>
              <a:rPr lang="cs-CZ" sz="1600" b="1" baseline="-25000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b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600" b="1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VB</a:t>
            </a:r>
            <a:r>
              <a:rPr lang="cs-CZ" sz="1600" b="1" baseline="-25000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b</a:t>
            </a:r>
            <a:r>
              <a:rPr lang="cs-CZ" sz="1600" b="1" baseline="-25000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baseline="-25000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max</a:t>
            </a:r>
            <a:r>
              <a:rPr lang="cs-CZ" sz="16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a </a:t>
            </a:r>
            <a:r>
              <a:rPr lang="cs-CZ" sz="1600" b="1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VB</a:t>
            </a:r>
            <a:r>
              <a:rPr lang="cs-CZ" sz="1600" b="1" baseline="-25000" dirty="0" err="1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n</a:t>
            </a:r>
            <a:r>
              <a:rPr lang="cs-CZ" sz="16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) byl test dané frézy ukončen.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endParaRPr lang="cs-CZ" sz="1600" dirty="0">
              <a:effectLst/>
              <a:latin typeface="Humnst777CS Lt BT" panose="020B0402030504020204" pitchFamily="34" charset="0"/>
              <a:ea typeface="Humnst777CS Lt BT" panose="020B04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Měřené parametry opotřebení </a:t>
            </a:r>
            <a:r>
              <a:rPr lang="cs-CZ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na </a:t>
            </a:r>
            <a:r>
              <a:rPr lang="cs-CZ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hřbetě břitu</a:t>
            </a:r>
            <a:endParaRPr lang="cs-CZ" dirty="0"/>
          </a:p>
        </p:txBody>
      </p:sp>
      <p:pic>
        <p:nvPicPr>
          <p:cNvPr id="20" name="Obrázek 1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188" y="3429001"/>
            <a:ext cx="5825979" cy="34072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569976" y="5445225"/>
            <a:ext cx="332250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s-CZ" sz="14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Vyhodnocování stanovených kritérií opotřebení na hřbetu břitové destičky bylo </a:t>
            </a:r>
            <a:r>
              <a:rPr lang="cs-CZ" sz="1400" b="1" dirty="0" smtClean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prováděno na optickém </a:t>
            </a:r>
            <a:r>
              <a:rPr lang="cs-CZ" sz="14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mikroskopu sestaveném firmou </a:t>
            </a:r>
            <a:r>
              <a:rPr lang="cs-CZ" sz="1400" b="1" dirty="0" err="1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Laboratory</a:t>
            </a:r>
            <a:r>
              <a:rPr lang="cs-CZ" sz="14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Imaging</a:t>
            </a:r>
            <a:r>
              <a:rPr lang="cs-CZ" sz="1400" b="1" dirty="0">
                <a:latin typeface="Humnst777CS Lt BT" panose="020B0402030504020204" pitchFamily="34" charset="0"/>
                <a:ea typeface="Humnst777CS Lt BT" panose="020B040203050402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5574913"/>
      </p:ext>
    </p:extLst>
  </p:cSld>
  <p:clrMapOvr>
    <a:masterClrMapping/>
  </p:clrMapOvr>
</p:sld>
</file>

<file path=ppt/theme/theme1.xml><?xml version="1.0" encoding="utf-8"?>
<a:theme xmlns:a="http://schemas.openxmlformats.org/drawingml/2006/main" name="Uvodni snimek CZ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nitřní - loga nahoře CZ">
  <a:themeElements>
    <a:clrScheme name="U12135">
      <a:dk1>
        <a:sysClr val="windowText" lastClr="000000"/>
      </a:dk1>
      <a:lt1>
        <a:srgbClr val="FFFFFF"/>
      </a:lt1>
      <a:dk2>
        <a:srgbClr val="005BBB"/>
      </a:dk2>
      <a:lt2>
        <a:srgbClr val="5EB6E4"/>
      </a:lt2>
      <a:accent1>
        <a:srgbClr val="7F7F7F"/>
      </a:accent1>
      <a:accent2>
        <a:srgbClr val="C4D600"/>
      </a:accent2>
      <a:accent3>
        <a:srgbClr val="9BBB59"/>
      </a:accent3>
      <a:accent4>
        <a:srgbClr val="C4D600"/>
      </a:accent4>
      <a:accent5>
        <a:srgbClr val="C4D600"/>
      </a:accent5>
      <a:accent6>
        <a:srgbClr val="EA670C"/>
      </a:accent6>
      <a:hlink>
        <a:srgbClr val="0000FF"/>
      </a:hlink>
      <a:folHlink>
        <a:srgbClr val="C4D6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blona PPT_U12135_CZ_TACR_CK-SVT_vsichni partneri" id="{74D284B2-BA3D-44BB-96CE-FA0A36737CF8}" vid="{7641BCC8-4B6D-46BE-953E-D33C50FDDCE3}"/>
    </a:ext>
  </a:extLst>
</a:theme>
</file>

<file path=ppt/theme/theme3.xml><?xml version="1.0" encoding="utf-8"?>
<a:theme xmlns:a="http://schemas.openxmlformats.org/drawingml/2006/main" name="vnitřní - loga dole CZ">
  <a:themeElements>
    <a:clrScheme name="U12135">
      <a:dk1>
        <a:sysClr val="windowText" lastClr="000000"/>
      </a:dk1>
      <a:lt1>
        <a:srgbClr val="FFFFFF"/>
      </a:lt1>
      <a:dk2>
        <a:srgbClr val="005BBB"/>
      </a:dk2>
      <a:lt2>
        <a:srgbClr val="5EB6E4"/>
      </a:lt2>
      <a:accent1>
        <a:srgbClr val="7F7F7F"/>
      </a:accent1>
      <a:accent2>
        <a:srgbClr val="C4D600"/>
      </a:accent2>
      <a:accent3>
        <a:srgbClr val="9BBB59"/>
      </a:accent3>
      <a:accent4>
        <a:srgbClr val="C4D600"/>
      </a:accent4>
      <a:accent5>
        <a:srgbClr val="C4D600"/>
      </a:accent5>
      <a:accent6>
        <a:srgbClr val="EA670C"/>
      </a:accent6>
      <a:hlink>
        <a:srgbClr val="0000FF"/>
      </a:hlink>
      <a:folHlink>
        <a:srgbClr val="C4D6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blona PPT_U12135_CZ_TACR_CK-SVT_vsichni partneri" id="{74D284B2-BA3D-44BB-96CE-FA0A36737CF8}" vid="{7641BCC8-4B6D-46BE-953E-D33C50FDDCE3}"/>
    </a:ext>
  </a:extLst>
</a:theme>
</file>

<file path=ppt/theme/theme4.xml><?xml version="1.0" encoding="utf-8"?>
<a:theme xmlns:a="http://schemas.openxmlformats.org/drawingml/2006/main" name="Uvodni snimek EN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vnitřní - loga nahoře EN">
  <a:themeElements>
    <a:clrScheme name="U12135">
      <a:dk1>
        <a:sysClr val="windowText" lastClr="000000"/>
      </a:dk1>
      <a:lt1>
        <a:srgbClr val="FFFFFF"/>
      </a:lt1>
      <a:dk2>
        <a:srgbClr val="005BBB"/>
      </a:dk2>
      <a:lt2>
        <a:srgbClr val="5EB6E4"/>
      </a:lt2>
      <a:accent1>
        <a:srgbClr val="7F7F7F"/>
      </a:accent1>
      <a:accent2>
        <a:srgbClr val="C4D600"/>
      </a:accent2>
      <a:accent3>
        <a:srgbClr val="9BBB59"/>
      </a:accent3>
      <a:accent4>
        <a:srgbClr val="C4D600"/>
      </a:accent4>
      <a:accent5>
        <a:srgbClr val="C4D600"/>
      </a:accent5>
      <a:accent6>
        <a:srgbClr val="EA670C"/>
      </a:accent6>
      <a:hlink>
        <a:srgbClr val="0000FF"/>
      </a:hlink>
      <a:folHlink>
        <a:srgbClr val="C4D6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blona PPT RCMT2017_EN_" id="{B03C1A5A-80FA-4D7D-AB88-BB9A1A392362}" vid="{6231DD8F-1E29-4E12-9DC8-6D2BCEAECD25}"/>
    </a:ext>
  </a:extLst>
</a:theme>
</file>

<file path=ppt/theme/theme6.xml><?xml version="1.0" encoding="utf-8"?>
<a:theme xmlns:a="http://schemas.openxmlformats.org/drawingml/2006/main" name="vnitřní - loga dole EN">
  <a:themeElements>
    <a:clrScheme name="U12135">
      <a:dk1>
        <a:sysClr val="windowText" lastClr="000000"/>
      </a:dk1>
      <a:lt1>
        <a:srgbClr val="FFFFFF"/>
      </a:lt1>
      <a:dk2>
        <a:srgbClr val="005BBB"/>
      </a:dk2>
      <a:lt2>
        <a:srgbClr val="5EB6E4"/>
      </a:lt2>
      <a:accent1>
        <a:srgbClr val="7F7F7F"/>
      </a:accent1>
      <a:accent2>
        <a:srgbClr val="C4D600"/>
      </a:accent2>
      <a:accent3>
        <a:srgbClr val="9BBB59"/>
      </a:accent3>
      <a:accent4>
        <a:srgbClr val="C4D600"/>
      </a:accent4>
      <a:accent5>
        <a:srgbClr val="C4D600"/>
      </a:accent5>
      <a:accent6>
        <a:srgbClr val="EA670C"/>
      </a:accent6>
      <a:hlink>
        <a:srgbClr val="0000FF"/>
      </a:hlink>
      <a:folHlink>
        <a:srgbClr val="C4D6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 PPT RCMT2017_EN_" id="{B03C1A5A-80FA-4D7D-AB88-BB9A1A392362}" vid="{94271D0D-F17C-48CB-8D64-2637B9FD1275}"/>
    </a:ext>
  </a:extLst>
</a:theme>
</file>

<file path=ppt/theme/theme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 PPT_U12135_CZ_TACR_CK-SVT_vsichni partneri</Template>
  <TotalTime>7483</TotalTime>
  <Words>1436</Words>
  <Application>Microsoft Office PowerPoint</Application>
  <PresentationFormat>Předvádění na obrazovce (4:3)</PresentationFormat>
  <Paragraphs>194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53</vt:i4>
      </vt:variant>
    </vt:vector>
  </HeadingPairs>
  <TitlesOfParts>
    <vt:vector size="66" baseType="lpstr">
      <vt:lpstr>Arial</vt:lpstr>
      <vt:lpstr>Calibri</vt:lpstr>
      <vt:lpstr>Cambria Math</vt:lpstr>
      <vt:lpstr>Humnst777CS Lt BT</vt:lpstr>
      <vt:lpstr>Tahoma</vt:lpstr>
      <vt:lpstr>Times New Roman</vt:lpstr>
      <vt:lpstr>Wingdings</vt:lpstr>
      <vt:lpstr>Uvodni snimek CZ</vt:lpstr>
      <vt:lpstr>vnitřní - loga nahoře CZ</vt:lpstr>
      <vt:lpstr>vnitřní - loga dole CZ</vt:lpstr>
      <vt:lpstr>Uvodni snimek EN</vt:lpstr>
      <vt:lpstr>vnitřní - loga nahoře EN</vt:lpstr>
      <vt:lpstr>vnitřní - loga dole EN</vt:lpstr>
      <vt:lpstr>Prezentace aplikace PowerPoint</vt:lpstr>
      <vt:lpstr>Měřené parametry</vt:lpstr>
      <vt:lpstr>Stopková fréza- F8600 </vt:lpstr>
      <vt:lpstr>Stopková fréza - Nový Unicut - varianta 2D</vt:lpstr>
      <vt:lpstr>Stroj použitý pro testy </vt:lpstr>
      <vt:lpstr>Měření trvanlivosti břitu nástrojů </vt:lpstr>
      <vt:lpstr>Návrh oblasti pracovních podmínek pro testy trvanlivosti</vt:lpstr>
      <vt:lpstr>Upnutí obrobku v pracovním prostoru stroje</vt:lpstr>
      <vt:lpstr>Měřené parametry opotřebení na hřbetě břitu</vt:lpstr>
      <vt:lpstr>Měřené parametry opotřebení na hřbetě břitu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Výsledky z měření trvanlivosti břitu nástrojů</vt:lpstr>
      <vt:lpstr>Výsledky z měření trvanlivosti břitu nástrojů</vt:lpstr>
      <vt:lpstr>Měření silového zatížení při obrábění</vt:lpstr>
      <vt:lpstr>Návrh oblasti pracovních podmínek pro testy silového zatížení, příkonu, vibrací a hluku při obrábění</vt:lpstr>
      <vt:lpstr>Upnutí dynamometru a obrobku v pracovním prostoru stroje</vt:lpstr>
      <vt:lpstr>Metodika měření silového zatížení pomocí dynamometru </vt:lpstr>
      <vt:lpstr>Ukázka nasnímaného signálu silového zatížení</vt:lpstr>
      <vt:lpstr>Metodika vyhodnocení silového zatížení při obrábění</vt:lpstr>
      <vt:lpstr>Vyhodnocení měření silového zatížení při obrábění</vt:lpstr>
      <vt:lpstr>Vyhodnocení měření silového zatížení při obrábění</vt:lpstr>
      <vt:lpstr>Vyhodnocení měření silového zatížení při obrábění</vt:lpstr>
      <vt:lpstr>Vyhodnocení měření silového zatížení při obrábění</vt:lpstr>
      <vt:lpstr>Vyhodnocení měření silového zatížení při obrábění</vt:lpstr>
      <vt:lpstr>Vyhodnocení měření silového zatížení při obrábění</vt:lpstr>
      <vt:lpstr>Vyhodnocení měření silového zatížení při obrábění</vt:lpstr>
      <vt:lpstr>Vyhodnocení měření silového zatížení při obrábění</vt:lpstr>
      <vt:lpstr>Výsledky měření silového zatížení při obrábění</vt:lpstr>
      <vt:lpstr>Výsledky měření silového zatížení při obrábění</vt:lpstr>
      <vt:lpstr>Měření příkonu při obrábění</vt:lpstr>
      <vt:lpstr>Měření příkonu vřetena</vt:lpstr>
      <vt:lpstr>Vyhodnocení měření příkonu při obrábění</vt:lpstr>
      <vt:lpstr>Vyhodnocení měření příkonu při obrábění</vt:lpstr>
      <vt:lpstr>Vyhodnocení měření příkonu při obrábění</vt:lpstr>
      <vt:lpstr>Vyhodnocení měření příkonu při obrábění</vt:lpstr>
      <vt:lpstr>Výsledky měření příkonu při obrábění</vt:lpstr>
      <vt:lpstr>Měření velikosti vibrací při obrábění</vt:lpstr>
      <vt:lpstr>Měření velikosti vibrací</vt:lpstr>
      <vt:lpstr>Vyhodnocení měření vibrací při obrábění</vt:lpstr>
      <vt:lpstr>Vyhodnocení měření vibrací při obrábění</vt:lpstr>
      <vt:lpstr>Výsledky měření vibrací při obrábění</vt:lpstr>
      <vt:lpstr>Měření velikosti hluku při obrábění</vt:lpstr>
      <vt:lpstr>Měření velikosti hluku při obrábění</vt:lpstr>
      <vt:lpstr>Vyhodnocení měření velikosti hluku při obrábění</vt:lpstr>
      <vt:lpstr>Vyhodnocení měření velikosti hluku při obrábění</vt:lpstr>
      <vt:lpstr>Výsledky z měření velikosti hluku při obrábění</vt:lpstr>
      <vt:lpstr>Výsledky z funkční testů válcových fréz při obrábění oceli ČSN 12 050.9 </vt:lpstr>
    </vt:vector>
  </TitlesOfParts>
  <Company>ČVUT FS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</dc:title>
  <dc:creator>Kopecká Ester</dc:creator>
  <cp:lastModifiedBy>Malý Jan</cp:lastModifiedBy>
  <cp:revision>135</cp:revision>
  <cp:lastPrinted>2018-02-15T10:33:38Z</cp:lastPrinted>
  <dcterms:created xsi:type="dcterms:W3CDTF">2015-10-27T14:46:13Z</dcterms:created>
  <dcterms:modified xsi:type="dcterms:W3CDTF">2018-02-15T12:29:46Z</dcterms:modified>
</cp:coreProperties>
</file>